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95" r:id="rId6"/>
    <p:sldId id="296" r:id="rId7"/>
    <p:sldId id="261" r:id="rId8"/>
    <p:sldId id="291" r:id="rId9"/>
    <p:sldId id="294" r:id="rId10"/>
    <p:sldId id="288" r:id="rId11"/>
    <p:sldId id="301" r:id="rId12"/>
    <p:sldId id="299" r:id="rId13"/>
    <p:sldId id="321" r:id="rId14"/>
    <p:sldId id="322" r:id="rId15"/>
    <p:sldId id="319" r:id="rId16"/>
    <p:sldId id="320" r:id="rId17"/>
    <p:sldId id="262" r:id="rId18"/>
    <p:sldId id="323" r:id="rId19"/>
    <p:sldId id="300" r:id="rId20"/>
    <p:sldId id="305" r:id="rId21"/>
    <p:sldId id="298" r:id="rId22"/>
    <p:sldId id="306"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29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463277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37690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5839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624495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2/11/2020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63773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2/11/2020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5078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2/11/2020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8038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2/11/2020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9238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2/11/2020</a:t>
            </a:fld>
            <a:endParaRPr lang="en-US"/>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7045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2/11/2020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91791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2/11/2020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3996513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7B352FC-1F44-4AB9-A2BD-FBF231C6B1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4" name="Picture 3">
            <a:extLst>
              <a:ext uri="{FF2B5EF4-FFF2-40B4-BE49-F238E27FC236}">
                <a16:creationId xmlns:a16="http://schemas.microsoft.com/office/drawing/2014/main" id="{89084FF0-D45F-41BB-99A5-08901C9BA1DD}"/>
              </a:ext>
            </a:extLst>
          </p:cNvPr>
          <p:cNvPicPr>
            <a:picLocks noChangeAspect="1"/>
          </p:cNvPicPr>
          <p:nvPr/>
        </p:nvPicPr>
        <p:blipFill rotWithShape="1">
          <a:blip r:embed="rId2"/>
          <a:srcRect l="22295" r="3927" b="-1"/>
          <a:stretch/>
        </p:blipFill>
        <p:spPr>
          <a:xfrm>
            <a:off x="-2" y="-1"/>
            <a:ext cx="12192001" cy="6858000"/>
          </a:xfrm>
          <a:prstGeom prst="rect">
            <a:avLst/>
          </a:prstGeom>
        </p:spPr>
      </p:pic>
      <p:sp>
        <p:nvSpPr>
          <p:cNvPr id="11" name="Rectangle 10">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553" y="4716089"/>
            <a:ext cx="6288261" cy="1573149"/>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F4505DDB-6A0F-496F-9016-4862A0DA9ECE}"/>
              </a:ext>
            </a:extLst>
          </p:cNvPr>
          <p:cNvSpPr>
            <a:spLocks noGrp="1"/>
          </p:cNvSpPr>
          <p:nvPr>
            <p:ph type="ctrTitle"/>
          </p:nvPr>
        </p:nvSpPr>
        <p:spPr>
          <a:xfrm>
            <a:off x="856210" y="4909985"/>
            <a:ext cx="3212386" cy="1185353"/>
          </a:xfrm>
        </p:spPr>
        <p:txBody>
          <a:bodyPr anchor="ctr">
            <a:normAutofit/>
          </a:bodyPr>
          <a:lstStyle/>
          <a:p>
            <a:r>
              <a:rPr lang="nl-NL" sz="2600"/>
              <a:t>De Community verbonden.</a:t>
            </a:r>
          </a:p>
        </p:txBody>
      </p:sp>
      <p:sp>
        <p:nvSpPr>
          <p:cNvPr id="3" name="Ondertitel 2">
            <a:extLst>
              <a:ext uri="{FF2B5EF4-FFF2-40B4-BE49-F238E27FC236}">
                <a16:creationId xmlns:a16="http://schemas.microsoft.com/office/drawing/2014/main" id="{5221D469-FFC3-43C5-BF9A-A886D468EC87}"/>
              </a:ext>
            </a:extLst>
          </p:cNvPr>
          <p:cNvSpPr>
            <a:spLocks noGrp="1"/>
          </p:cNvSpPr>
          <p:nvPr>
            <p:ph type="subTitle" idx="1"/>
          </p:nvPr>
        </p:nvSpPr>
        <p:spPr>
          <a:xfrm>
            <a:off x="4410734" y="4909984"/>
            <a:ext cx="2228641" cy="1185353"/>
          </a:xfrm>
        </p:spPr>
        <p:txBody>
          <a:bodyPr anchor="ctr">
            <a:normAutofit/>
          </a:bodyPr>
          <a:lstStyle/>
          <a:p>
            <a:r>
              <a:rPr lang="nl-NL" sz="1700"/>
              <a:t>Opstart lesweek 2,</a:t>
            </a:r>
          </a:p>
          <a:p>
            <a:r>
              <a:rPr lang="nl-NL" sz="1700"/>
              <a:t>dinsdag 11-12</a:t>
            </a:r>
          </a:p>
        </p:txBody>
      </p:sp>
      <p:sp>
        <p:nvSpPr>
          <p:cNvPr id="13" name="Rectangle 12">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784"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28936" y="5498088"/>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7016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8C6209D-462E-43F5-8C88-1A4FE1C26DB3}"/>
              </a:ext>
            </a:extLst>
          </p:cNvPr>
          <p:cNvSpPr txBox="1"/>
          <p:nvPr/>
        </p:nvSpPr>
        <p:spPr>
          <a:xfrm>
            <a:off x="478972" y="370113"/>
            <a:ext cx="10136412" cy="58169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srgbClr val="AF3ED1"/>
                </a:solidFill>
                <a:effectLst/>
                <a:uLnTx/>
                <a:uFillTx/>
                <a:latin typeface="Avenir Next LT Pro"/>
                <a:ea typeface="+mn-ea"/>
                <a:cs typeface="+mn-cs"/>
              </a:rPr>
              <a:t>Thema's van de community 's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1. Jongeren en armoede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Armoedebeleid, maatschappelijke initiatieven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2. Vluchtelingen en toeleiding naar werk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Toeleiding naar werk, participatiesamenleving, taaltoets en inburgering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3. Wonen in een dorp en de faciliteiten voor jongeren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Leegloop van dorpen, leefbaar houden van dorpen en burgerinitiatieven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4. Eenzame studenten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Eenzaamheid onder jongeren, studeren in buitenland, interculturele thema's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5. Jongeren meer naar buiten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Nut en noodzaak van 'buiten spelen', natuurbeleving en milieueducatie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6. Klimaatadaptie en Spoorzone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Klimaatadaptie, duurzaamheid en MVO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7. </a:t>
            </a:r>
            <a:r>
              <a:rPr kumimoji="0" lang="nl-NL" sz="1600" b="0" i="0" u="none" strike="noStrike" kern="1200" cap="none" spc="0" normalizeH="0" baseline="0" noProof="0" err="1">
                <a:ln>
                  <a:noFill/>
                </a:ln>
                <a:solidFill>
                  <a:srgbClr val="000000"/>
                </a:solidFill>
                <a:effectLst/>
                <a:uLnTx/>
                <a:uFillTx/>
                <a:latin typeface="Avenir Next LT Pro"/>
                <a:ea typeface="+mn-ea"/>
                <a:cs typeface="+mn-cs"/>
              </a:rPr>
              <a:t>Korvel</a:t>
            </a:r>
            <a:r>
              <a:rPr kumimoji="0" lang="nl-NL" sz="1600" b="0" i="0" u="none" strike="noStrike" kern="1200" cap="none" spc="0" normalizeH="0" baseline="0" noProof="0">
                <a:ln>
                  <a:noFill/>
                </a:ln>
                <a:solidFill>
                  <a:srgbClr val="000000"/>
                </a:solidFill>
                <a:effectLst/>
                <a:uLnTx/>
                <a:uFillTx/>
                <a:latin typeface="Avenir Next LT Pro"/>
                <a:ea typeface="+mn-ea"/>
                <a:cs typeface="+mn-cs"/>
              </a:rPr>
              <a:t> community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Leefbaarheid, participatie van bewoners, verbinding, multiculturele wijk, draagkracht &amp; draaglast.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3" name="Tekstballon: rechthoek met afgeronde hoeken 2">
            <a:extLst>
              <a:ext uri="{FF2B5EF4-FFF2-40B4-BE49-F238E27FC236}">
                <a16:creationId xmlns:a16="http://schemas.microsoft.com/office/drawing/2014/main" id="{74111DCB-5D5E-49CA-837C-2AB1C883E1D0}"/>
              </a:ext>
            </a:extLst>
          </p:cNvPr>
          <p:cNvSpPr/>
          <p:nvPr/>
        </p:nvSpPr>
        <p:spPr>
          <a:xfrm rot="1200000">
            <a:off x="8296730" y="1108817"/>
            <a:ext cx="3365499" cy="26488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FFFFFF"/>
                </a:solidFill>
                <a:effectLst/>
                <a:uLnTx/>
                <a:uFillTx/>
                <a:latin typeface="Avenir Next LT Pro"/>
                <a:ea typeface="+mn-ea"/>
                <a:cs typeface="+mn-cs"/>
              </a:rPr>
              <a:t>Ga met je groep via de genoemde termen op zoek naar de maatschappelijke ontwikkelingen en zet ze (met bron) op een rijtje! </a:t>
            </a:r>
          </a:p>
        </p:txBody>
      </p:sp>
    </p:spTree>
    <p:extLst>
      <p:ext uri="{BB962C8B-B14F-4D97-AF65-F5344CB8AC3E}">
        <p14:creationId xmlns:p14="http://schemas.microsoft.com/office/powerpoint/2010/main" val="2264452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09496-9B5C-403F-8F4E-74A0738959F7}"/>
              </a:ext>
            </a:extLst>
          </p:cNvPr>
          <p:cNvSpPr>
            <a:spLocks noGrp="1"/>
          </p:cNvSpPr>
          <p:nvPr>
            <p:ph type="ctrTitle"/>
          </p:nvPr>
        </p:nvSpPr>
        <p:spPr>
          <a:solidFill>
            <a:schemeClr val="accent6">
              <a:lumMod val="20000"/>
              <a:lumOff val="80000"/>
            </a:schemeClr>
          </a:solidFill>
        </p:spPr>
        <p:txBody>
          <a:bodyPr/>
          <a:lstStyle/>
          <a:p>
            <a:r>
              <a:rPr lang="nl-NL"/>
              <a:t>Stakeholdersanalyse</a:t>
            </a:r>
          </a:p>
        </p:txBody>
      </p:sp>
      <p:sp>
        <p:nvSpPr>
          <p:cNvPr id="3" name="Ondertitel 2">
            <a:extLst>
              <a:ext uri="{FF2B5EF4-FFF2-40B4-BE49-F238E27FC236}">
                <a16:creationId xmlns:a16="http://schemas.microsoft.com/office/drawing/2014/main" id="{979C4812-A838-4C0C-94F3-4ABF0F454B1E}"/>
              </a:ext>
            </a:extLst>
          </p:cNvPr>
          <p:cNvSpPr>
            <a:spLocks noGrp="1"/>
          </p:cNvSpPr>
          <p:nvPr>
            <p:ph type="subTitle" idx="1"/>
          </p:nvPr>
        </p:nvSpPr>
        <p:spPr/>
        <p:txBody>
          <a:bodyPr/>
          <a:lstStyle/>
          <a:p>
            <a:r>
              <a:rPr lang="nl-NL"/>
              <a:t>Wat, waarom, wie, wanneer en hoe! </a:t>
            </a:r>
          </a:p>
        </p:txBody>
      </p:sp>
    </p:spTree>
    <p:extLst>
      <p:ext uri="{BB962C8B-B14F-4D97-AF65-F5344CB8AC3E}">
        <p14:creationId xmlns:p14="http://schemas.microsoft.com/office/powerpoint/2010/main" val="1693164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a:spLocks noGrp="1"/>
          </p:cNvSpPr>
          <p:nvPr>
            <p:ph type="ctrTitle"/>
          </p:nvPr>
        </p:nvSpPr>
        <p:spPr>
          <a:xfrm>
            <a:off x="1524000" y="379413"/>
            <a:ext cx="9144000" cy="992187"/>
          </a:xfrm>
        </p:spPr>
        <p:txBody>
          <a:bodyPr anchor="t"/>
          <a:lstStyle/>
          <a:p>
            <a:r>
              <a:rPr lang="nl-NL" sz="4400" b="1"/>
              <a:t>Voor wie en met wie?</a:t>
            </a:r>
          </a:p>
        </p:txBody>
      </p:sp>
      <p:pic>
        <p:nvPicPr>
          <p:cNvPr id="1026" name="Picture 2" descr="Afbeeldingsresultaat voor w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1575" y="1534614"/>
            <a:ext cx="4819837" cy="37884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fbeeldingsresultaat voor w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3130" y="2268071"/>
            <a:ext cx="3248459" cy="3055003"/>
          </a:xfrm>
          <a:prstGeom prst="rect">
            <a:avLst/>
          </a:prstGeom>
          <a:noFill/>
          <a:extLst>
            <a:ext uri="{909E8E84-426E-40DD-AFC4-6F175D3DCCD1}">
              <a14:hiddenFill xmlns:a14="http://schemas.microsoft.com/office/drawing/2010/main">
                <a:solidFill>
                  <a:srgbClr val="FFFFFF"/>
                </a:solidFill>
              </a14:hiddenFill>
            </a:ext>
          </a:extLst>
        </p:spPr>
      </p:pic>
      <p:sp>
        <p:nvSpPr>
          <p:cNvPr id="5" name="Titel 1"/>
          <p:cNvSpPr txBox="1">
            <a:spLocks/>
          </p:cNvSpPr>
          <p:nvPr/>
        </p:nvSpPr>
        <p:spPr bwMode="auto">
          <a:xfrm>
            <a:off x="1524000" y="5486088"/>
            <a:ext cx="9144000" cy="992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eaLnBrk="1" fontAlgn="base" hangingPunct="1">
              <a:lnSpc>
                <a:spcPct val="90000"/>
              </a:lnSpc>
              <a:spcBef>
                <a:spcPct val="0"/>
              </a:spcBef>
              <a:spcAft>
                <a:spcPct val="0"/>
              </a:spcAft>
              <a:defRPr sz="60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nl-NL" sz="4400" b="0" i="0" u="none" strike="noStrike" kern="1200" cap="none" spc="0" normalizeH="0" baseline="0" noProof="0">
                <a:ln>
                  <a:noFill/>
                </a:ln>
                <a:solidFill>
                  <a:srgbClr val="000000"/>
                </a:solidFill>
                <a:effectLst/>
                <a:uLnTx/>
                <a:uFillTx/>
                <a:latin typeface="Avenir Next LT Pro"/>
                <a:ea typeface="+mj-ea"/>
                <a:cs typeface="+mj-cs"/>
              </a:rPr>
              <a:t>Stakeholders (herhaling)</a:t>
            </a:r>
          </a:p>
        </p:txBody>
      </p:sp>
    </p:spTree>
    <p:extLst>
      <p:ext uri="{BB962C8B-B14F-4D97-AF65-F5344CB8AC3E}">
        <p14:creationId xmlns:p14="http://schemas.microsoft.com/office/powerpoint/2010/main" val="3788715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8A5E0C7-22CE-427F-B3F3-545A0D5FAEB5}"/>
              </a:ext>
            </a:extLst>
          </p:cNvPr>
          <p:cNvPicPr>
            <a:picLocks noChangeAspect="1"/>
          </p:cNvPicPr>
          <p:nvPr/>
        </p:nvPicPr>
        <p:blipFill>
          <a:blip r:embed="rId2"/>
          <a:stretch>
            <a:fillRect/>
          </a:stretch>
        </p:blipFill>
        <p:spPr>
          <a:xfrm>
            <a:off x="3181038" y="462962"/>
            <a:ext cx="8846502" cy="5689515"/>
          </a:xfrm>
          <a:prstGeom prst="rect">
            <a:avLst/>
          </a:prstGeom>
        </p:spPr>
      </p:pic>
      <p:sp>
        <p:nvSpPr>
          <p:cNvPr id="5" name="Titel 1">
            <a:extLst>
              <a:ext uri="{FF2B5EF4-FFF2-40B4-BE49-F238E27FC236}">
                <a16:creationId xmlns:a16="http://schemas.microsoft.com/office/drawing/2014/main" id="{983EE099-1F42-45C0-883C-80BE242D835C}"/>
              </a:ext>
            </a:extLst>
          </p:cNvPr>
          <p:cNvSpPr txBox="1">
            <a:spLocks/>
          </p:cNvSpPr>
          <p:nvPr/>
        </p:nvSpPr>
        <p:spPr>
          <a:xfrm>
            <a:off x="615387" y="742342"/>
            <a:ext cx="3974544" cy="1054185"/>
          </a:xfrm>
          <a:prstGeom prst="rect">
            <a:avLst/>
          </a:prstGeom>
        </p:spPr>
        <p:txBody>
          <a:bodyPr vert="horz" lIns="91440" tIns="45720" rIns="91440" bIns="45720" rtlCol="0" anchor="t">
            <a:normAutofit/>
          </a:bodyPr>
          <a:lst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sz="2800" b="1" i="0" u="none" strike="noStrike" kern="1200" cap="none" spc="0" normalizeH="0" baseline="0" noProof="0">
                <a:ln>
                  <a:noFill/>
                </a:ln>
                <a:solidFill>
                  <a:srgbClr val="000000"/>
                </a:solidFill>
                <a:effectLst/>
                <a:uLnTx/>
                <a:uFillTx/>
                <a:latin typeface="Arial" pitchFamily="34" charset="0"/>
                <a:ea typeface="+mj-ea"/>
                <a:cs typeface="Arial" pitchFamily="34" charset="0"/>
              </a:rPr>
              <a:t>Stakeholderanalyse:</a:t>
            </a:r>
          </a:p>
        </p:txBody>
      </p:sp>
    </p:spTree>
    <p:extLst>
      <p:ext uri="{BB962C8B-B14F-4D97-AF65-F5344CB8AC3E}">
        <p14:creationId xmlns:p14="http://schemas.microsoft.com/office/powerpoint/2010/main" val="223090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83EE099-1F42-45C0-883C-80BE242D835C}"/>
              </a:ext>
            </a:extLst>
          </p:cNvPr>
          <p:cNvSpPr txBox="1">
            <a:spLocks/>
          </p:cNvSpPr>
          <p:nvPr/>
        </p:nvSpPr>
        <p:spPr>
          <a:xfrm>
            <a:off x="615387" y="742342"/>
            <a:ext cx="3974544" cy="1054185"/>
          </a:xfrm>
          <a:prstGeom prst="rect">
            <a:avLst/>
          </a:prstGeom>
        </p:spPr>
        <p:txBody>
          <a:bodyPr vert="horz" lIns="91440" tIns="45720" rIns="91440" bIns="45720" rtlCol="0" anchor="t">
            <a:normAutofit/>
          </a:bodyPr>
          <a:lst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sz="2800" b="1" i="0" u="none" strike="noStrike" kern="1200" cap="none" spc="0" normalizeH="0" baseline="0" noProof="0">
                <a:ln>
                  <a:noFill/>
                </a:ln>
                <a:solidFill>
                  <a:srgbClr val="000000"/>
                </a:solidFill>
                <a:effectLst/>
                <a:uLnTx/>
                <a:uFillTx/>
                <a:latin typeface="Arial" pitchFamily="34" charset="0"/>
                <a:ea typeface="+mj-ea"/>
                <a:cs typeface="Arial" pitchFamily="34" charset="0"/>
              </a:rPr>
              <a:t>Stakeholderanalyse:</a:t>
            </a:r>
          </a:p>
        </p:txBody>
      </p:sp>
      <p:pic>
        <p:nvPicPr>
          <p:cNvPr id="6" name="Picture 2" descr="Afbeeldingsresultaat voor stakeholdersanalyse">
            <a:extLst>
              <a:ext uri="{FF2B5EF4-FFF2-40B4-BE49-F238E27FC236}">
                <a16:creationId xmlns:a16="http://schemas.microsoft.com/office/drawing/2014/main" id="{97523F5E-0EC8-445E-9BF2-4FC4C2D368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4757" y="-62753"/>
            <a:ext cx="7868356"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86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0671A37-3E48-4FF2-AE68-C16B9F989D39}"/>
              </a:ext>
            </a:extLst>
          </p:cNvPr>
          <p:cNvSpPr txBox="1"/>
          <p:nvPr/>
        </p:nvSpPr>
        <p:spPr>
          <a:xfrm>
            <a:off x="939347" y="1093560"/>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srgbClr val="000000"/>
                </a:solidFill>
                <a:effectLst/>
                <a:uLnTx/>
                <a:uFillTx/>
                <a:latin typeface="Avenir Next LT Pro"/>
                <a:ea typeface="+mn-ea"/>
                <a:cs typeface="+mn-cs"/>
              </a:rPr>
              <a:t>Aan de slag met:</a:t>
            </a:r>
            <a:r>
              <a:rPr kumimoji="0" lang="nl-NL" sz="1800" b="0" i="0" u="none" strike="noStrike" kern="1200" cap="none" spc="0" normalizeH="0" baseline="0" noProof="0">
                <a:ln>
                  <a:noFill/>
                </a:ln>
                <a:solidFill>
                  <a:srgbClr val="000000"/>
                </a:solidFill>
                <a:effectLst/>
                <a:uLnTx/>
                <a:uFillTx/>
                <a:latin typeface="Avenir Next LT Pro"/>
                <a:ea typeface="+mn-ea"/>
                <a:cs typeface="+mn-cs"/>
              </a:rPr>
              <a:t> </a:t>
            </a:r>
          </a:p>
        </p:txBody>
      </p:sp>
      <p:sp>
        <p:nvSpPr>
          <p:cNvPr id="4" name="Tekstballon: rechthoek met afgeronde hoeken 3">
            <a:extLst>
              <a:ext uri="{FF2B5EF4-FFF2-40B4-BE49-F238E27FC236}">
                <a16:creationId xmlns:a16="http://schemas.microsoft.com/office/drawing/2014/main" id="{06F61170-4C3F-44FE-9309-0E4EAD38306A}"/>
              </a:ext>
            </a:extLst>
          </p:cNvPr>
          <p:cNvSpPr/>
          <p:nvPr/>
        </p:nvSpPr>
        <p:spPr>
          <a:xfrm>
            <a:off x="867229" y="1979675"/>
            <a:ext cx="4218214" cy="267607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nl-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a:ln>
                  <a:noFill/>
                </a:ln>
                <a:solidFill>
                  <a:srgbClr val="FFFFFF"/>
                </a:solidFill>
                <a:effectLst/>
                <a:uLnTx/>
                <a:uFillTx/>
                <a:latin typeface="Avenir Next LT Pro"/>
                <a:ea typeface="+mn-ea"/>
                <a:cs typeface="+mn-cs"/>
              </a:rPr>
              <a:t>Maak voor je eigen op te zetten community een eerste stakeholders analyse. </a:t>
            </a:r>
          </a:p>
        </p:txBody>
      </p:sp>
      <p:sp>
        <p:nvSpPr>
          <p:cNvPr id="6" name="Tekstvak 5">
            <a:extLst>
              <a:ext uri="{FF2B5EF4-FFF2-40B4-BE49-F238E27FC236}">
                <a16:creationId xmlns:a16="http://schemas.microsoft.com/office/drawing/2014/main" id="{906FBB2A-E76B-4BDF-9E07-B491BE47BBA1}"/>
              </a:ext>
            </a:extLst>
          </p:cNvPr>
          <p:cNvSpPr txBox="1"/>
          <p:nvPr/>
        </p:nvSpPr>
        <p:spPr>
          <a:xfrm>
            <a:off x="1184274" y="591955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a:ln>
                  <a:noFill/>
                </a:ln>
                <a:solidFill>
                  <a:srgbClr val="000000"/>
                </a:solidFill>
                <a:effectLst/>
                <a:uLnTx/>
                <a:uFillTx/>
                <a:latin typeface="Avenir Next LT Pro"/>
                <a:ea typeface="+mn-ea"/>
                <a:cs typeface="+mn-cs"/>
              </a:rPr>
              <a:t>EN / OF</a:t>
            </a:r>
            <a:r>
              <a:rPr kumimoji="0" lang="nl-NL" sz="1800" b="0" i="0" u="none" strike="noStrike" kern="1200" cap="none" spc="0" normalizeH="0" baseline="0" noProof="0">
                <a:ln>
                  <a:noFill/>
                </a:ln>
                <a:solidFill>
                  <a:srgbClr val="000000"/>
                </a:solidFill>
                <a:effectLst/>
                <a:uLnTx/>
                <a:uFillTx/>
                <a:latin typeface="Avenir Next LT Pro"/>
                <a:ea typeface="+mn-ea"/>
                <a:cs typeface="+mn-cs"/>
              </a:rPr>
              <a:t>: </a:t>
            </a:r>
          </a:p>
        </p:txBody>
      </p:sp>
    </p:spTree>
    <p:extLst>
      <p:ext uri="{BB962C8B-B14F-4D97-AF65-F5344CB8AC3E}">
        <p14:creationId xmlns:p14="http://schemas.microsoft.com/office/powerpoint/2010/main" val="1108286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1DC77-C4F8-4031-B34E-1EC14C624B44}"/>
              </a:ext>
            </a:extLst>
          </p:cNvPr>
          <p:cNvSpPr>
            <a:spLocks noGrp="1"/>
          </p:cNvSpPr>
          <p:nvPr>
            <p:ph type="ctrTitle"/>
          </p:nvPr>
        </p:nvSpPr>
        <p:spPr>
          <a:solidFill>
            <a:schemeClr val="accent6">
              <a:lumMod val="20000"/>
              <a:lumOff val="80000"/>
            </a:schemeClr>
          </a:solidFill>
        </p:spPr>
        <p:txBody>
          <a:bodyPr/>
          <a:lstStyle/>
          <a:p>
            <a:r>
              <a:rPr lang="nl-NL"/>
              <a:t>Voorbereiden gesprek opdrachtgever</a:t>
            </a:r>
          </a:p>
        </p:txBody>
      </p:sp>
      <p:sp>
        <p:nvSpPr>
          <p:cNvPr id="3" name="Ondertitel 2">
            <a:extLst>
              <a:ext uri="{FF2B5EF4-FFF2-40B4-BE49-F238E27FC236}">
                <a16:creationId xmlns:a16="http://schemas.microsoft.com/office/drawing/2014/main" id="{01ED3990-7361-4FE1-B132-BD2696BA2000}"/>
              </a:ext>
            </a:extLst>
          </p:cNvPr>
          <p:cNvSpPr>
            <a:spLocks noGrp="1"/>
          </p:cNvSpPr>
          <p:nvPr>
            <p:ph type="subTitle" idx="1"/>
          </p:nvPr>
        </p:nvSpPr>
        <p:spPr/>
        <p:txBody>
          <a:bodyPr/>
          <a:lstStyle/>
          <a:p>
            <a:r>
              <a:rPr lang="nl-NL"/>
              <a:t>Wat wil je vertellen, weten, checken of laten zien? En hoe doe je dat efficiënt, professioneel en als adviseur?</a:t>
            </a:r>
          </a:p>
        </p:txBody>
      </p:sp>
    </p:spTree>
    <p:extLst>
      <p:ext uri="{BB962C8B-B14F-4D97-AF65-F5344CB8AC3E}">
        <p14:creationId xmlns:p14="http://schemas.microsoft.com/office/powerpoint/2010/main" val="3097792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E63E54-2E20-497F-8E55-A3BDDE44B033}"/>
              </a:ext>
            </a:extLst>
          </p:cNvPr>
          <p:cNvSpPr>
            <a:spLocks noGrp="1"/>
          </p:cNvSpPr>
          <p:nvPr>
            <p:ph type="ctrTitle"/>
          </p:nvPr>
        </p:nvSpPr>
        <p:spPr>
          <a:solidFill>
            <a:schemeClr val="accent6">
              <a:lumMod val="20000"/>
              <a:lumOff val="80000"/>
            </a:schemeClr>
          </a:solidFill>
        </p:spPr>
        <p:txBody>
          <a:bodyPr/>
          <a:lstStyle/>
          <a:p>
            <a:r>
              <a:rPr lang="nl-NL"/>
              <a:t>Research voor jullie community </a:t>
            </a:r>
          </a:p>
        </p:txBody>
      </p:sp>
      <p:sp>
        <p:nvSpPr>
          <p:cNvPr id="3" name="Ondertitel 2">
            <a:extLst>
              <a:ext uri="{FF2B5EF4-FFF2-40B4-BE49-F238E27FC236}">
                <a16:creationId xmlns:a16="http://schemas.microsoft.com/office/drawing/2014/main" id="{6CEDCB5B-E73A-4DE8-9749-2D112A7482EB}"/>
              </a:ext>
            </a:extLst>
          </p:cNvPr>
          <p:cNvSpPr>
            <a:spLocks noGrp="1"/>
          </p:cNvSpPr>
          <p:nvPr>
            <p:ph type="subTitle" idx="1"/>
          </p:nvPr>
        </p:nvSpPr>
        <p:spPr/>
        <p:txBody>
          <a:bodyPr/>
          <a:lstStyle/>
          <a:p>
            <a:r>
              <a:rPr lang="nl-NL"/>
              <a:t>Wat moet je onderzoeken en hoe doe je dat? </a:t>
            </a:r>
          </a:p>
          <a:p>
            <a:endParaRPr lang="nl-NL"/>
          </a:p>
        </p:txBody>
      </p:sp>
    </p:spTree>
    <p:extLst>
      <p:ext uri="{BB962C8B-B14F-4D97-AF65-F5344CB8AC3E}">
        <p14:creationId xmlns:p14="http://schemas.microsoft.com/office/powerpoint/2010/main" val="3204803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25CE17-B463-4EE3-80DA-C8C3FD34835D}"/>
              </a:ext>
            </a:extLst>
          </p:cNvPr>
          <p:cNvSpPr>
            <a:spLocks noGrp="1"/>
          </p:cNvSpPr>
          <p:nvPr>
            <p:ph type="ctrTitle"/>
          </p:nvPr>
        </p:nvSpPr>
        <p:spPr>
          <a:solidFill>
            <a:schemeClr val="accent6">
              <a:lumMod val="20000"/>
              <a:lumOff val="80000"/>
            </a:schemeClr>
          </a:solidFill>
        </p:spPr>
        <p:txBody>
          <a:bodyPr/>
          <a:lstStyle/>
          <a:p>
            <a:r>
              <a:rPr lang="nl-NL"/>
              <a:t>Verwerken in jullie eigen groep</a:t>
            </a:r>
          </a:p>
        </p:txBody>
      </p:sp>
      <p:sp>
        <p:nvSpPr>
          <p:cNvPr id="3" name="Ondertitel 2">
            <a:extLst>
              <a:ext uri="{FF2B5EF4-FFF2-40B4-BE49-F238E27FC236}">
                <a16:creationId xmlns:a16="http://schemas.microsoft.com/office/drawing/2014/main" id="{9DC2AB21-65D3-4E90-B913-57E63B03A219}"/>
              </a:ext>
            </a:extLst>
          </p:cNvPr>
          <p:cNvSpPr>
            <a:spLocks noGrp="1"/>
          </p:cNvSpPr>
          <p:nvPr>
            <p:ph type="subTitle" idx="1"/>
          </p:nvPr>
        </p:nvSpPr>
        <p:spPr/>
        <p:txBody>
          <a:bodyPr/>
          <a:lstStyle/>
          <a:p>
            <a:r>
              <a:rPr lang="nl-NL"/>
              <a:t>Welke info ga je op welke manier verwerken: in je projectplan, onderzoek, etc. ? </a:t>
            </a:r>
          </a:p>
        </p:txBody>
      </p:sp>
    </p:spTree>
    <p:extLst>
      <p:ext uri="{BB962C8B-B14F-4D97-AF65-F5344CB8AC3E}">
        <p14:creationId xmlns:p14="http://schemas.microsoft.com/office/powerpoint/2010/main" val="4203191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4"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15">
            <a:extLst>
              <a:ext uri="{FF2B5EF4-FFF2-40B4-BE49-F238E27FC236}">
                <a16:creationId xmlns:a16="http://schemas.microsoft.com/office/drawing/2014/main" id="{1ECAB1E8-8195-4748-BE71-FF806D8689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27" name="Rectangle 17">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A874CBA6-0531-4699-BE28-781CE6AD0F6C}"/>
              </a:ext>
            </a:extLst>
          </p:cNvPr>
          <p:cNvSpPr>
            <a:spLocks noGrp="1"/>
          </p:cNvSpPr>
          <p:nvPr>
            <p:ph type="title"/>
          </p:nvPr>
        </p:nvSpPr>
        <p:spPr>
          <a:xfrm>
            <a:off x="841247" y="978619"/>
            <a:ext cx="3410712" cy="1106424"/>
          </a:xfrm>
        </p:spPr>
        <p:txBody>
          <a:bodyPr vert="horz" lIns="91440" tIns="45720" rIns="91440" bIns="45720" rtlCol="0" anchor="ctr">
            <a:normAutofit/>
          </a:bodyPr>
          <a:lstStyle/>
          <a:p>
            <a:pPr>
              <a:lnSpc>
                <a:spcPct val="90000"/>
              </a:lnSpc>
            </a:pPr>
            <a:r>
              <a:rPr lang="en-US" sz="2800"/>
              <a:t>Dat was het voor vandaag!</a:t>
            </a:r>
          </a:p>
        </p:txBody>
      </p:sp>
      <p:sp>
        <p:nvSpPr>
          <p:cNvPr id="28" name="Rectangle 19">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043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121408"/>
            <a:ext cx="3328416"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jdelijke aanduiding voor tekst 3">
            <a:extLst>
              <a:ext uri="{FF2B5EF4-FFF2-40B4-BE49-F238E27FC236}">
                <a16:creationId xmlns:a16="http://schemas.microsoft.com/office/drawing/2014/main" id="{32AC0B0B-D1EC-4C56-BA0F-123F506FEA22}"/>
              </a:ext>
            </a:extLst>
          </p:cNvPr>
          <p:cNvSpPr>
            <a:spLocks noGrp="1"/>
          </p:cNvSpPr>
          <p:nvPr>
            <p:ph type="body" sz="half" idx="2"/>
          </p:nvPr>
        </p:nvSpPr>
        <p:spPr>
          <a:xfrm>
            <a:off x="841247" y="2359152"/>
            <a:ext cx="3410712" cy="3425043"/>
          </a:xfrm>
        </p:spPr>
        <p:txBody>
          <a:bodyPr vert="horz" lIns="91440" tIns="45720" rIns="91440" bIns="45720" rtlCol="0">
            <a:normAutofit/>
          </a:bodyPr>
          <a:lstStyle/>
          <a:p>
            <a:r>
              <a:rPr lang="en-US" sz="4000" err="1"/>
              <a:t>Nog</a:t>
            </a:r>
            <a:r>
              <a:rPr lang="en-US" sz="4000"/>
              <a:t> </a:t>
            </a:r>
            <a:r>
              <a:rPr lang="en-US" sz="4000" err="1"/>
              <a:t>vragen</a:t>
            </a:r>
            <a:r>
              <a:rPr lang="en-US" sz="4000"/>
              <a:t>?</a:t>
            </a:r>
          </a:p>
        </p:txBody>
      </p:sp>
      <p:pic>
        <p:nvPicPr>
          <p:cNvPr id="5" name="Tijdelijke aanduiding voor afbeelding 4">
            <a:extLst>
              <a:ext uri="{FF2B5EF4-FFF2-40B4-BE49-F238E27FC236}">
                <a16:creationId xmlns:a16="http://schemas.microsoft.com/office/drawing/2014/main" id="{36F008C3-4793-4D17-BD90-2E3DD7F815C3}"/>
              </a:ext>
            </a:extLst>
          </p:cNvPr>
          <p:cNvPicPr>
            <a:picLocks noGrp="1" noChangeAspect="1"/>
          </p:cNvPicPr>
          <p:nvPr>
            <p:ph type="pic" idx="1"/>
          </p:nvPr>
        </p:nvPicPr>
        <p:blipFill rotWithShape="1">
          <a:blip r:embed="rId2"/>
          <a:srcRect l="9691" r="9691" b="-1"/>
          <a:stretch/>
        </p:blipFill>
        <p:spPr>
          <a:xfrm>
            <a:off x="5124450" y="634382"/>
            <a:ext cx="6657213" cy="5495162"/>
          </a:xfrm>
          <a:prstGeom prst="rect">
            <a:avLst/>
          </a:prstGeom>
        </p:spPr>
      </p:pic>
    </p:spTree>
    <p:extLst>
      <p:ext uri="{BB962C8B-B14F-4D97-AF65-F5344CB8AC3E}">
        <p14:creationId xmlns:p14="http://schemas.microsoft.com/office/powerpoint/2010/main" val="3082552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9EA128-0A49-4072-8FF2-40930BEE10A2}"/>
              </a:ext>
            </a:extLst>
          </p:cNvPr>
          <p:cNvSpPr>
            <a:spLocks noGrp="1"/>
          </p:cNvSpPr>
          <p:nvPr>
            <p:ph type="title"/>
          </p:nvPr>
        </p:nvSpPr>
        <p:spPr>
          <a:solidFill>
            <a:schemeClr val="accent6">
              <a:lumMod val="20000"/>
              <a:lumOff val="80000"/>
            </a:schemeClr>
          </a:solidFill>
        </p:spPr>
        <p:txBody>
          <a:bodyPr/>
          <a:lstStyle/>
          <a:p>
            <a:r>
              <a:rPr lang="nl-NL"/>
              <a:t>Programma deze week! </a:t>
            </a:r>
          </a:p>
        </p:txBody>
      </p:sp>
      <p:sp>
        <p:nvSpPr>
          <p:cNvPr id="3" name="Tijdelijke aanduiding voor inhoud 2">
            <a:extLst>
              <a:ext uri="{FF2B5EF4-FFF2-40B4-BE49-F238E27FC236}">
                <a16:creationId xmlns:a16="http://schemas.microsoft.com/office/drawing/2014/main" id="{4FC3F97A-CE1F-414A-907D-673801CB9273}"/>
              </a:ext>
            </a:extLst>
          </p:cNvPr>
          <p:cNvSpPr>
            <a:spLocks noGrp="1"/>
          </p:cNvSpPr>
          <p:nvPr>
            <p:ph sz="half" idx="1"/>
          </p:nvPr>
        </p:nvSpPr>
        <p:spPr>
          <a:xfrm>
            <a:off x="678094" y="2478024"/>
            <a:ext cx="5375234" cy="3694176"/>
          </a:xfrm>
        </p:spPr>
        <p:txBody>
          <a:bodyPr>
            <a:normAutofit fontScale="85000" lnSpcReduction="20000"/>
          </a:bodyPr>
          <a:lstStyle/>
          <a:p>
            <a:pPr marL="0" indent="0">
              <a:buNone/>
            </a:pPr>
            <a:r>
              <a:rPr lang="nl-NL" b="1"/>
              <a:t>Waar ging het ook alweer over?! </a:t>
            </a:r>
          </a:p>
          <a:p>
            <a:pPr marL="0" indent="0">
              <a:buNone/>
            </a:pPr>
            <a:r>
              <a:rPr lang="nl-NL"/>
              <a:t>IBS uitleg &amp; toetsing, </a:t>
            </a:r>
            <a:r>
              <a:rPr lang="nl-NL" err="1"/>
              <a:t>LA’s</a:t>
            </a:r>
            <a:r>
              <a:rPr lang="nl-NL"/>
              <a:t>, de rol van adviseur en het  projectmatig werken </a:t>
            </a:r>
          </a:p>
          <a:p>
            <a:endParaRPr lang="nl-NL"/>
          </a:p>
          <a:p>
            <a:pPr marL="0" indent="0">
              <a:buNone/>
            </a:pPr>
            <a:endParaRPr lang="nl-NL"/>
          </a:p>
        </p:txBody>
      </p:sp>
      <p:sp>
        <p:nvSpPr>
          <p:cNvPr id="4" name="Tijdelijke aanduiding voor inhoud 3">
            <a:extLst>
              <a:ext uri="{FF2B5EF4-FFF2-40B4-BE49-F238E27FC236}">
                <a16:creationId xmlns:a16="http://schemas.microsoft.com/office/drawing/2014/main" id="{9EE547DE-7332-4DF8-BBE4-454BC8058A82}"/>
              </a:ext>
            </a:extLst>
          </p:cNvPr>
          <p:cNvSpPr>
            <a:spLocks noGrp="1"/>
          </p:cNvSpPr>
          <p:nvPr>
            <p:ph sz="half" idx="2"/>
          </p:nvPr>
        </p:nvSpPr>
        <p:spPr/>
        <p:txBody>
          <a:bodyPr>
            <a:normAutofit fontScale="85000" lnSpcReduction="20000"/>
          </a:bodyPr>
          <a:lstStyle/>
          <a:p>
            <a:pPr marL="0" indent="0">
              <a:buNone/>
            </a:pPr>
            <a:r>
              <a:rPr lang="nl-NL" b="1"/>
              <a:t>Verder deze week:</a:t>
            </a:r>
          </a:p>
          <a:p>
            <a:pPr marL="0" indent="0">
              <a:buNone/>
            </a:pPr>
            <a:r>
              <a:rPr lang="nl-NL"/>
              <a:t>Opstarten community; stakeholders analyse, voorbereiden en voeren van gesprek met opdrachtgever, research voor jullie plan, zover mogelijk uitwerken fase 1, kwaliteitsbewaking. </a:t>
            </a:r>
          </a:p>
          <a:p>
            <a:pPr marL="0" indent="0">
              <a:buNone/>
            </a:pPr>
            <a:r>
              <a:rPr lang="nl-NL"/>
              <a:t>+ Voorbereiding voor een groepspresentatie in week 3. </a:t>
            </a:r>
          </a:p>
        </p:txBody>
      </p:sp>
      <p:pic>
        <p:nvPicPr>
          <p:cNvPr id="8" name="Afbeelding 7">
            <a:extLst>
              <a:ext uri="{FF2B5EF4-FFF2-40B4-BE49-F238E27FC236}">
                <a16:creationId xmlns:a16="http://schemas.microsoft.com/office/drawing/2014/main" id="{0B8AC661-5B35-49C5-8C9C-B071AE45D5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5711" y="3949718"/>
            <a:ext cx="2428875" cy="1876425"/>
          </a:xfrm>
          <a:prstGeom prst="rect">
            <a:avLst/>
          </a:prstGeom>
        </p:spPr>
      </p:pic>
    </p:spTree>
    <p:extLst>
      <p:ext uri="{BB962C8B-B14F-4D97-AF65-F5344CB8AC3E}">
        <p14:creationId xmlns:p14="http://schemas.microsoft.com/office/powerpoint/2010/main" val="74715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De community verbonden</a:t>
            </a:r>
            <a:br>
              <a:rPr lang="nl-NL"/>
            </a:br>
            <a:r>
              <a:rPr lang="nl-NL" sz="3600" i="1"/>
              <a:t>Specialisatie Water en energie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nl-NL" altLang="nl-NL"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altLang="nl-NL" sz="1600" b="1" i="0" u="none" strike="noStrike" kern="1200" cap="none" spc="0" normalizeH="0" baseline="0" noProof="0">
                <a:ln>
                  <a:noFill/>
                </a:ln>
                <a:solidFill>
                  <a:srgbClr val="000000"/>
                </a:solidFill>
                <a:effectLst/>
                <a:uLnTx/>
                <a:uFillTx/>
                <a:latin typeface="Avenir Next LT Pro"/>
                <a:ea typeface="+mn-ea"/>
                <a:cs typeface="+mn-cs"/>
              </a:rPr>
              <a:t>Integrale beroepssituatie</a:t>
            </a:r>
          </a:p>
          <a:p>
            <a:pPr marL="0" marR="0" lvl="0" indent="0" algn="l" defTabSz="914400" rtl="0" eaLnBrk="1" fontAlgn="auto" latinLnBrk="0" hangingPunct="1">
              <a:lnSpc>
                <a:spcPct val="107000"/>
              </a:lnSpc>
              <a:spcBef>
                <a:spcPct val="20000"/>
              </a:spcBef>
              <a:spcAft>
                <a:spcPts val="0"/>
              </a:spcAft>
              <a:buClrTx/>
              <a:buSzTx/>
              <a:buFont typeface="Arial" panose="020B0604020202020204" pitchFamily="34" charset="0"/>
              <a:buNone/>
              <a:tabLst/>
              <a:defRPr/>
            </a:pPr>
            <a:r>
              <a:rPr kumimoji="0" lang="nl-NL"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marL="0" marR="0" lvl="0" indent="0" algn="l" defTabSz="914400" rtl="0" eaLnBrk="1" fontAlgn="auto" latinLnBrk="0" hangingPunct="1">
              <a:lnSpc>
                <a:spcPct val="107000"/>
              </a:lnSpc>
              <a:spcBef>
                <a:spcPct val="20000"/>
              </a:spcBef>
              <a:spcAft>
                <a:spcPts val="0"/>
              </a:spcAft>
              <a:buClrTx/>
              <a:buSzTx/>
              <a:buFont typeface="Arial" panose="020B0604020202020204" pitchFamily="34" charset="0"/>
              <a:buNone/>
              <a:tabLst/>
              <a:defRPr/>
            </a:pPr>
            <a:r>
              <a:rPr kumimoji="0" lang="nl-NL"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 verschillende stakeholders hebben verschillende belangen en behoeftes die jij in kaart kunt brengen (in een wensenkaart) en in goede banen kan leiden. Je vergroot je netwerk en zet het in.</a:t>
            </a:r>
          </a:p>
          <a:p>
            <a:pPr marL="0" marR="0" lvl="0" indent="0" algn="l" defTabSz="914400" rtl="0" eaLnBrk="1" fontAlgn="auto" latinLnBrk="0" hangingPunct="1">
              <a:lnSpc>
                <a:spcPct val="107000"/>
              </a:lnSpc>
              <a:spcBef>
                <a:spcPct val="20000"/>
              </a:spcBef>
              <a:spcAft>
                <a:spcPts val="0"/>
              </a:spcAft>
              <a:buClrTx/>
              <a:buSzTx/>
              <a:buFont typeface="Arial" panose="020B0604020202020204" pitchFamily="34" charset="0"/>
              <a:buNone/>
              <a:tabLst/>
              <a:defRPr/>
            </a:pPr>
            <a:r>
              <a:rPr kumimoji="0" lang="nl-NL"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altLang="nl-NL" sz="1600" b="1" i="0" u="none" strike="noStrike" kern="1200" cap="none" spc="0" normalizeH="0" baseline="0" noProof="0">
                <a:ln>
                  <a:noFill/>
                </a:ln>
                <a:solidFill>
                  <a:srgbClr val="000000"/>
                </a:solidFill>
                <a:effectLst/>
                <a:uLnTx/>
                <a:uFillTx/>
                <a:latin typeface="Avenir Next LT Pro"/>
                <a:ea typeface="+mn-ea"/>
                <a:cs typeface="+mn-cs"/>
              </a:rPr>
              <a:t>Opdracht</a:t>
            </a:r>
            <a:endParaRPr kumimoji="0" lang="nl-NL" altLang="nl-NL" sz="14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136183" y="6216646"/>
            <a:ext cx="193674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IBS-SEM-DCV-W42</a:t>
            </a:r>
            <a:endParaRPr kumimoji="0" lang="nl-NL" sz="1800" b="0" i="0" u="none" strike="noStrike" kern="1200" cap="none" spc="0" normalizeH="0" baseline="0" noProof="0">
              <a:ln>
                <a:noFill/>
              </a:ln>
              <a:solidFill>
                <a:srgbClr val="FFFFFF">
                  <a:lumMod val="50000"/>
                </a:srgbClr>
              </a:solidFill>
              <a:effectLst/>
              <a:uLnTx/>
              <a:uFillTx/>
              <a:latin typeface="Avenir Next LT Pro"/>
              <a:ea typeface="+mn-ea"/>
              <a:cs typeface="+mn-cs"/>
            </a:endParaRP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DB7A4D-11AC-4781-ABED-C83AA86176AA}"/>
              </a:ext>
            </a:extLst>
          </p:cNvPr>
          <p:cNvSpPr>
            <a:spLocks noGrp="1"/>
          </p:cNvSpPr>
          <p:nvPr>
            <p:ph type="title"/>
          </p:nvPr>
        </p:nvSpPr>
        <p:spPr/>
        <p:txBody>
          <a:bodyPr/>
          <a:lstStyle/>
          <a:p>
            <a:r>
              <a:rPr lang="nl-NL"/>
              <a:t>IBS De Community Verbonden</a:t>
            </a:r>
          </a:p>
        </p:txBody>
      </p:sp>
      <p:sp>
        <p:nvSpPr>
          <p:cNvPr id="3" name="Tijdelijke aanduiding voor inhoud 2">
            <a:extLst>
              <a:ext uri="{FF2B5EF4-FFF2-40B4-BE49-F238E27FC236}">
                <a16:creationId xmlns:a16="http://schemas.microsoft.com/office/drawing/2014/main" id="{FF749B24-0806-4007-A50C-D990250A6A29}"/>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nl-NL" i="1">
                <a:ea typeface="+mn-lt"/>
                <a:cs typeface="+mn-lt"/>
              </a:rPr>
              <a:t>Je gaat met een groepje medestudenten een </a:t>
            </a:r>
            <a:r>
              <a:rPr lang="nl-NL" b="1" i="1">
                <a:ea typeface="+mn-lt"/>
                <a:cs typeface="+mn-lt"/>
              </a:rPr>
              <a:t>community </a:t>
            </a:r>
            <a:r>
              <a:rPr lang="nl-NL" i="1">
                <a:ea typeface="+mn-lt"/>
                <a:cs typeface="+mn-lt"/>
              </a:rPr>
              <a:t>opstarten. Startpunt is een groepje mensen dat iets wil doen met een </a:t>
            </a:r>
            <a:r>
              <a:rPr lang="nl-NL" b="1" i="1">
                <a:ea typeface="+mn-lt"/>
                <a:cs typeface="+mn-lt"/>
              </a:rPr>
              <a:t>maatschappelijk belangrijk thema</a:t>
            </a:r>
            <a:r>
              <a:rPr lang="nl-NL" i="1">
                <a:ea typeface="+mn-lt"/>
                <a:cs typeface="+mn-lt"/>
              </a:rPr>
              <a:t>. Jullie gaan hen adviseren in het </a:t>
            </a:r>
            <a:r>
              <a:rPr lang="nl-NL" b="1" i="1">
                <a:ea typeface="+mn-lt"/>
                <a:cs typeface="+mn-lt"/>
              </a:rPr>
              <a:t>bouwen van een community</a:t>
            </a:r>
            <a:r>
              <a:rPr lang="nl-NL" i="1">
                <a:ea typeface="+mn-lt"/>
                <a:cs typeface="+mn-lt"/>
              </a:rPr>
              <a:t> rond dat thema. Door o.a. onderzoek te doen naar ontwikkelingen op dat gebied, een </a:t>
            </a:r>
            <a:r>
              <a:rPr lang="nl-NL" b="1" i="1">
                <a:ea typeface="+mn-lt"/>
                <a:cs typeface="+mn-lt"/>
              </a:rPr>
              <a:t>stakeholders analyse</a:t>
            </a:r>
            <a:r>
              <a:rPr lang="nl-NL" i="1">
                <a:ea typeface="+mn-lt"/>
                <a:cs typeface="+mn-lt"/>
              </a:rPr>
              <a:t> te maken, expertise over het </a:t>
            </a:r>
            <a:r>
              <a:rPr lang="nl-NL" b="1" i="1">
                <a:ea typeface="+mn-lt"/>
                <a:cs typeface="+mn-lt"/>
              </a:rPr>
              <a:t>onderwerp </a:t>
            </a:r>
            <a:r>
              <a:rPr lang="nl-NL" i="1">
                <a:ea typeface="+mn-lt"/>
                <a:cs typeface="+mn-lt"/>
              </a:rPr>
              <a:t>te geven en door mensen te vinden die mee willen doen, ga je met en voor die initiatiefnemers aan de slag. In 8 weken tijd werk je toe naar een </a:t>
            </a:r>
            <a:r>
              <a:rPr lang="nl-NL" b="1" i="1">
                <a:ea typeface="+mn-lt"/>
                <a:cs typeface="+mn-lt"/>
              </a:rPr>
              <a:t>plan voor de lange termijn </a:t>
            </a:r>
            <a:r>
              <a:rPr lang="nl-NL" i="1">
                <a:ea typeface="+mn-lt"/>
                <a:cs typeface="+mn-lt"/>
              </a:rPr>
              <a:t>voor die community. Een van de onderdelen van dat plan is een </a:t>
            </a:r>
            <a:r>
              <a:rPr lang="nl-NL" b="1" i="1">
                <a:ea typeface="+mn-lt"/>
                <a:cs typeface="+mn-lt"/>
              </a:rPr>
              <a:t>bijeenkomst</a:t>
            </a:r>
            <a:r>
              <a:rPr lang="nl-NL" i="1">
                <a:ea typeface="+mn-lt"/>
                <a:cs typeface="+mn-lt"/>
              </a:rPr>
              <a:t>. Dit kan een aftrapbijeenkomst zijn met geïnteresseerden of al echt een bijeenkomst om de leden van de community te binden. Die bijeenkomst gaan jullie ook echt </a:t>
            </a:r>
            <a:r>
              <a:rPr lang="nl-NL" b="1" i="1">
                <a:ea typeface="+mn-lt"/>
                <a:cs typeface="+mn-lt"/>
              </a:rPr>
              <a:t>organiseren en uitvoeren</a:t>
            </a:r>
            <a:r>
              <a:rPr lang="nl-NL" i="1">
                <a:ea typeface="+mn-lt"/>
                <a:cs typeface="+mn-lt"/>
              </a:rPr>
              <a:t>. Daarna geven jullie het stokje over en kan de community verder. Al jullie bevindingen, adviezen en dromen voor deze community vat je aan het einde samen in een zgn. </a:t>
            </a:r>
            <a:r>
              <a:rPr lang="nl-NL" b="1" i="1">
                <a:ea typeface="+mn-lt"/>
                <a:cs typeface="+mn-lt"/>
              </a:rPr>
              <a:t>Wensenkaart</a:t>
            </a:r>
            <a:r>
              <a:rPr lang="nl-NL" i="1">
                <a:ea typeface="+mn-lt"/>
                <a:cs typeface="+mn-lt"/>
              </a:rPr>
              <a:t>; dat is jullie cadeau aan de community. </a:t>
            </a:r>
            <a:endParaRPr lang="nl-NL"/>
          </a:p>
        </p:txBody>
      </p:sp>
    </p:spTree>
    <p:extLst>
      <p:ext uri="{BB962C8B-B14F-4D97-AF65-F5344CB8AC3E}">
        <p14:creationId xmlns:p14="http://schemas.microsoft.com/office/powerpoint/2010/main" val="214160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nl-NL" altLang="nl-NL"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1" i="0" u="none" strike="noStrike" kern="1200" cap="none" spc="0" normalizeH="0" baseline="0" noProof="0">
                <a:ln>
                  <a:noFill/>
                </a:ln>
                <a:solidFill>
                  <a:srgbClr val="000000"/>
                </a:solidFill>
                <a:effectLst/>
                <a:uLnTx/>
                <a:uFillTx/>
                <a:latin typeface="Avenir Next LT Pro"/>
                <a:ea typeface="+mn-ea"/>
                <a:cs typeface="+mn-cs"/>
              </a:rPr>
              <a:t>Toetsen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Dit IBS wordt afgerond met 3 </a:t>
            </a:r>
            <a:r>
              <a:rPr kumimoji="0" lang="nl-NL" sz="1600" b="0" i="0" u="none" strike="noStrike" kern="1200" cap="none" spc="0" normalizeH="0" baseline="0" noProof="0" err="1">
                <a:ln>
                  <a:noFill/>
                </a:ln>
                <a:solidFill>
                  <a:srgbClr val="000000"/>
                </a:solidFill>
                <a:effectLst/>
                <a:uLnTx/>
                <a:uFillTx/>
                <a:latin typeface="Avenir Next LT Pro"/>
                <a:ea typeface="+mn-ea"/>
                <a:cs typeface="+mn-cs"/>
              </a:rPr>
              <a:t>toetsmomenten</a:t>
            </a:r>
            <a:r>
              <a:rPr kumimoji="0" lang="nl-NL" sz="1600" b="0" i="0" u="none" strike="noStrike" kern="1200" cap="none" spc="0" normalizeH="0" baseline="0" noProof="0">
                <a:ln>
                  <a:noFill/>
                </a:ln>
                <a:solidFill>
                  <a:srgbClr val="000000"/>
                </a:solidFill>
                <a:effectLst/>
                <a:uLnTx/>
                <a:uFillTx/>
                <a:latin typeface="Avenir Next LT Pro"/>
                <a:ea typeface="+mn-ea"/>
                <a:cs typeface="+mn-cs"/>
              </a:rPr>
              <a:t>: kennistoets, projectplan en wensenkaart. In onderstaande tabel is een overzicht van de toetsen weergegeven. </a:t>
            </a:r>
          </a:p>
        </p:txBody>
      </p:sp>
      <p:sp>
        <p:nvSpPr>
          <p:cNvPr id="17" name="Tekstvak 16"/>
          <p:cNvSpPr txBox="1"/>
          <p:nvPr/>
        </p:nvSpPr>
        <p:spPr>
          <a:xfrm>
            <a:off x="6674876" y="1900696"/>
            <a:ext cx="4678922" cy="3785652"/>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1" i="0" u="none" strike="noStrike" kern="1200" cap="none" spc="0" normalizeH="0" baseline="0" noProof="0">
                <a:ln>
                  <a:noFill/>
                </a:ln>
                <a:solidFill>
                  <a:srgbClr val="000000"/>
                </a:solidFill>
                <a:effectLst/>
                <a:uLnTx/>
                <a:uFillTx/>
                <a:latin typeface="Avenir Next LT Pro"/>
                <a:ea typeface="+mn-ea"/>
                <a:cs typeface="+mn-cs"/>
              </a:rPr>
              <a:t>Leerdoelen bij dit IBS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de basisbegrippen behorende bij het IBS uitleggen en toepassen. </a:t>
            </a:r>
            <a:endParaRPr kumimoji="0" lang="nl-NL" sz="1600" b="0" i="0" u="none" strike="noStrike" kern="1200" cap="none" spc="0" normalizeH="0" baseline="0" noProof="0">
              <a:ln>
                <a:noFill/>
              </a:ln>
              <a:solidFill>
                <a:srgbClr val="000000"/>
              </a:solidFill>
              <a:effectLst/>
              <a:uLnTx/>
              <a:uFillTx/>
              <a:latin typeface="Avenir Next LT Pro"/>
              <a:ea typeface="+mn-ea"/>
              <a:cs typeface="Calibri"/>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een community met bijbehorende stakeholders in kaart brengen.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een community analyseren op het gebied van actuele en urgente thema’s.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wensen van de verschillende stakeholders verzamelen.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de wensen van de wensen van de community in kaart brengen in een wensenkaart.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600" b="0" i="0" u="none" strike="noStrike" kern="1200" cap="none" spc="0" normalizeH="0" baseline="0" noProof="0">
                <a:ln>
                  <a:noFill/>
                </a:ln>
                <a:solidFill>
                  <a:srgbClr val="000000"/>
                </a:solidFill>
                <a:effectLst/>
                <a:uLnTx/>
                <a:uFillTx/>
                <a:latin typeface="Avenir Next LT Pro"/>
                <a:ea typeface="+mn-ea"/>
                <a:cs typeface="+mn-cs"/>
              </a:rPr>
              <a:t>Je kunt een bijeenkomst rondom een thema organiseren.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600" b="0" i="0" u="none" strike="noStrike" kern="1200" cap="none" spc="0" normalizeH="0" baseline="0" noProof="0">
              <a:ln>
                <a:noFill/>
              </a:ln>
              <a:solidFill>
                <a:srgbClr val="000000"/>
              </a:solidFill>
              <a:effectLst/>
              <a:uLnTx/>
              <a:uFillTx/>
              <a:latin typeface="Avenir Next LT Pro"/>
              <a:ea typeface="+mn-ea"/>
              <a:cs typeface="+mn-cs"/>
            </a:endParaRPr>
          </a:p>
        </p:txBody>
      </p:sp>
      <p:graphicFrame>
        <p:nvGraphicFramePr>
          <p:cNvPr id="6" name="Tabel 5"/>
          <p:cNvGraphicFramePr>
            <a:graphicFrameLocks noGrp="1"/>
          </p:cNvGraphicFramePr>
          <p:nvPr/>
        </p:nvGraphicFramePr>
        <p:xfrm>
          <a:off x="684707" y="3351526"/>
          <a:ext cx="5616013" cy="286512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Wensenkaart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93674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IBS-SEM-DCV-W42</a:t>
            </a:r>
            <a:endParaRPr kumimoji="0" lang="nl-NL" sz="1800" b="0" i="0" u="none" strike="noStrike" kern="1200" cap="none" spc="0" normalizeH="0" baseline="0" noProof="0">
              <a:ln>
                <a:noFill/>
              </a:ln>
              <a:solidFill>
                <a:srgbClr val="FFFFFF">
                  <a:lumMod val="50000"/>
                </a:srgbClr>
              </a:solidFill>
              <a:effectLst/>
              <a:uLnTx/>
              <a:uFillTx/>
              <a:latin typeface="Avenir Next LT Pro"/>
              <a:ea typeface="+mn-ea"/>
              <a:cs typeface="+mn-cs"/>
            </a:endParaRPr>
          </a:p>
        </p:txBody>
      </p:sp>
      <p:sp>
        <p:nvSpPr>
          <p:cNvPr id="14" name="Titel 1"/>
          <p:cNvSpPr>
            <a:spLocks noGrp="1"/>
          </p:cNvSpPr>
          <p:nvPr>
            <p:ph type="title"/>
          </p:nvPr>
        </p:nvSpPr>
        <p:spPr/>
        <p:txBody>
          <a:bodyPr>
            <a:normAutofit/>
          </a:bodyPr>
          <a:lstStyle/>
          <a:p>
            <a:r>
              <a:rPr lang="nl-NL"/>
              <a:t>IBS De community verbonden</a:t>
            </a:r>
            <a:br>
              <a:rPr lang="nl-NL"/>
            </a:br>
            <a:r>
              <a:rPr lang="nl-NL" sz="3600" i="1"/>
              <a:t>Specialisatie Water en energie</a:t>
            </a:r>
          </a:p>
        </p:txBody>
      </p:sp>
    </p:spTree>
    <p:extLst>
      <p:ext uri="{BB962C8B-B14F-4D97-AF65-F5344CB8AC3E}">
        <p14:creationId xmlns:p14="http://schemas.microsoft.com/office/powerpoint/2010/main" val="2052387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468898-5A6E-4D55-85EC-308E785EE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 name="Titel 1">
            <a:extLst>
              <a:ext uri="{FF2B5EF4-FFF2-40B4-BE49-F238E27FC236}">
                <a16:creationId xmlns:a16="http://schemas.microsoft.com/office/drawing/2014/main" id="{CAB9867E-D5A2-45B5-B5C3-259877F0E655}"/>
              </a:ext>
            </a:extLst>
          </p:cNvPr>
          <p:cNvSpPr>
            <a:spLocks noGrp="1"/>
          </p:cNvSpPr>
          <p:nvPr>
            <p:ph type="title"/>
          </p:nvPr>
        </p:nvSpPr>
        <p:spPr>
          <a:xfrm>
            <a:off x="1199294" y="469329"/>
            <a:ext cx="10451600" cy="1106424"/>
          </a:xfrm>
          <a:solidFill>
            <a:schemeClr val="accent6">
              <a:lumMod val="20000"/>
              <a:lumOff val="80000"/>
            </a:schemeClr>
          </a:solidFill>
        </p:spPr>
        <p:txBody>
          <a:bodyPr>
            <a:normAutofit/>
          </a:bodyPr>
          <a:lstStyle/>
          <a:p>
            <a:r>
              <a:rPr lang="nl-NL" sz="3600"/>
              <a:t>Leerarrangementen</a:t>
            </a:r>
          </a:p>
        </p:txBody>
      </p:sp>
      <p:sp>
        <p:nvSpPr>
          <p:cNvPr id="11" name="Rectangle 10">
            <a:extLst>
              <a:ext uri="{FF2B5EF4-FFF2-40B4-BE49-F238E27FC236}">
                <a16:creationId xmlns:a16="http://schemas.microsoft.com/office/drawing/2014/main" id="{3E23A947-2D45-4208-AE2B-64948C87A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8458"/>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E5BBB0F9-6A59-4D02-A9C7-A2D65166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1721922"/>
            <a:ext cx="4218432" cy="4520560"/>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Afbeelding 4">
            <a:extLst>
              <a:ext uri="{FF2B5EF4-FFF2-40B4-BE49-F238E27FC236}">
                <a16:creationId xmlns:a16="http://schemas.microsoft.com/office/drawing/2014/main" id="{29365052-C554-4326-8599-F0D4537AAEC8}"/>
              </a:ext>
            </a:extLst>
          </p:cNvPr>
          <p:cNvPicPr>
            <a:picLocks noChangeAspect="1"/>
          </p:cNvPicPr>
          <p:nvPr/>
        </p:nvPicPr>
        <p:blipFill rotWithShape="1">
          <a:blip r:embed="rId2"/>
          <a:srcRect l="2680" t="2712" r="5294" b="2714"/>
          <a:stretch/>
        </p:blipFill>
        <p:spPr>
          <a:xfrm>
            <a:off x="1199294" y="1873997"/>
            <a:ext cx="4826938" cy="3345944"/>
          </a:xfrm>
          <a:prstGeom prst="rect">
            <a:avLst/>
          </a:prstGeom>
        </p:spPr>
      </p:pic>
      <p:pic>
        <p:nvPicPr>
          <p:cNvPr id="4" name="Afbeelding 3" descr="Afbeelding met tekening, computer&#10;&#10;Automatisch gegenereerde beschrijving">
            <a:extLst>
              <a:ext uri="{FF2B5EF4-FFF2-40B4-BE49-F238E27FC236}">
                <a16:creationId xmlns:a16="http://schemas.microsoft.com/office/drawing/2014/main" id="{12E205E5-18A7-444E-9C44-DD0D4DF41F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7141" y="1873997"/>
            <a:ext cx="3581882" cy="3581882"/>
          </a:xfrm>
          <a:prstGeom prst="rect">
            <a:avLst/>
          </a:prstGeom>
        </p:spPr>
      </p:pic>
    </p:spTree>
    <p:extLst>
      <p:ext uri="{BB962C8B-B14F-4D97-AF65-F5344CB8AC3E}">
        <p14:creationId xmlns:p14="http://schemas.microsoft.com/office/powerpoint/2010/main" val="410974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6639FF-A8E1-4800-97D2-66C8CC7A29FB}"/>
              </a:ext>
            </a:extLst>
          </p:cNvPr>
          <p:cNvSpPr>
            <a:spLocks noGrp="1"/>
          </p:cNvSpPr>
          <p:nvPr>
            <p:ph type="title"/>
          </p:nvPr>
        </p:nvSpPr>
        <p:spPr>
          <a:xfrm>
            <a:off x="1115567" y="548640"/>
            <a:ext cx="10329843" cy="1179576"/>
          </a:xfrm>
          <a:solidFill>
            <a:schemeClr val="accent6">
              <a:lumMod val="20000"/>
              <a:lumOff val="80000"/>
            </a:schemeClr>
          </a:solidFill>
        </p:spPr>
        <p:txBody>
          <a:bodyPr/>
          <a:lstStyle/>
          <a:p>
            <a:r>
              <a:rPr lang="nl-NL"/>
              <a:t>Fasen in het IBS</a:t>
            </a:r>
          </a:p>
        </p:txBody>
      </p:sp>
      <p:pic>
        <p:nvPicPr>
          <p:cNvPr id="4" name="Tijdelijke aanduiding voor inhoud 3">
            <a:extLst>
              <a:ext uri="{FF2B5EF4-FFF2-40B4-BE49-F238E27FC236}">
                <a16:creationId xmlns:a16="http://schemas.microsoft.com/office/drawing/2014/main" id="{1837CB1D-12C9-4190-8655-B3354B6D8939}"/>
              </a:ext>
            </a:extLst>
          </p:cNvPr>
          <p:cNvPicPr>
            <a:picLocks noGrp="1" noChangeAspect="1"/>
          </p:cNvPicPr>
          <p:nvPr>
            <p:ph idx="1"/>
          </p:nvPr>
        </p:nvPicPr>
        <p:blipFill rotWithShape="1">
          <a:blip r:embed="rId2"/>
          <a:srcRect l="-1" r="49669"/>
          <a:stretch/>
        </p:blipFill>
        <p:spPr>
          <a:xfrm>
            <a:off x="1076131" y="1906564"/>
            <a:ext cx="7734325" cy="2170136"/>
          </a:xfrm>
          <a:prstGeom prst="rect">
            <a:avLst/>
          </a:prstGeom>
        </p:spPr>
      </p:pic>
      <p:pic>
        <p:nvPicPr>
          <p:cNvPr id="5" name="Afbeelding 4">
            <a:extLst>
              <a:ext uri="{FF2B5EF4-FFF2-40B4-BE49-F238E27FC236}">
                <a16:creationId xmlns:a16="http://schemas.microsoft.com/office/drawing/2014/main" id="{B2D59E17-ED4D-4DF4-A8C1-DC8E2F4E8410}"/>
              </a:ext>
            </a:extLst>
          </p:cNvPr>
          <p:cNvPicPr>
            <a:picLocks noChangeAspect="1"/>
          </p:cNvPicPr>
          <p:nvPr/>
        </p:nvPicPr>
        <p:blipFill rotWithShape="1">
          <a:blip r:embed="rId3"/>
          <a:srcRect l="50124"/>
          <a:stretch/>
        </p:blipFill>
        <p:spPr>
          <a:xfrm>
            <a:off x="1332692" y="3981441"/>
            <a:ext cx="7676107" cy="2170136"/>
          </a:xfrm>
          <a:prstGeom prst="rect">
            <a:avLst/>
          </a:prstGeom>
        </p:spPr>
      </p:pic>
    </p:spTree>
    <p:extLst>
      <p:ext uri="{BB962C8B-B14F-4D97-AF65-F5344CB8AC3E}">
        <p14:creationId xmlns:p14="http://schemas.microsoft.com/office/powerpoint/2010/main" val="875789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4EB1734-0778-4C93-8253-B9220371C697}"/>
              </a:ext>
            </a:extLst>
          </p:cNvPr>
          <p:cNvSpPr txBox="1"/>
          <p:nvPr/>
        </p:nvSpPr>
        <p:spPr>
          <a:xfrm>
            <a:off x="691794" y="1149361"/>
            <a:ext cx="8976188"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Dinsdag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Maatschappelijke ontwikkelingen rond het thema van jullie community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Stakeholders analyse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Voorbereiden van gesprek met opdrachtgever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Woensdag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Gesprekken met opdrachtgever?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Werken aan projectfase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Welke research moeten jullie nog doen? Vandaag ruimte voor fieldresearch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Informatie over en voorbereiden van presentatie a.s. maandag over fase 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Donderdag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Kwaliteitsbewaking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Verwerken in jullie projectplan en verder werken en verwerken.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Vrijdag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Avenir Next LT Pro"/>
                <a:ea typeface="+mn-ea"/>
                <a:cs typeface="+mn-cs"/>
              </a:rPr>
              <a:t>Afmaken van projectfase 1 inclusief Kwaliteitsbewaking, afmaken van presentatie. </a:t>
            </a:r>
          </a:p>
        </p:txBody>
      </p:sp>
      <p:sp>
        <p:nvSpPr>
          <p:cNvPr id="3" name="Tekstvak 2">
            <a:extLst>
              <a:ext uri="{FF2B5EF4-FFF2-40B4-BE49-F238E27FC236}">
                <a16:creationId xmlns:a16="http://schemas.microsoft.com/office/drawing/2014/main" id="{08C62C31-BCAF-47D0-906D-69A515EEE908}"/>
              </a:ext>
            </a:extLst>
          </p:cNvPr>
          <p:cNvSpPr txBox="1"/>
          <p:nvPr/>
        </p:nvSpPr>
        <p:spPr>
          <a:xfrm>
            <a:off x="691794" y="445660"/>
            <a:ext cx="4828853" cy="461665"/>
          </a:xfrm>
          <a:prstGeom prst="rect">
            <a:avLst/>
          </a:prstGeom>
          <a:solidFill>
            <a:schemeClr val="accent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a:ln>
                  <a:noFill/>
                </a:ln>
                <a:solidFill>
                  <a:srgbClr val="000000"/>
                </a:solidFill>
                <a:effectLst/>
                <a:uLnTx/>
                <a:uFillTx/>
                <a:latin typeface="Avenir Next LT Pro"/>
                <a:ea typeface="+mn-ea"/>
                <a:cs typeface="+mn-cs"/>
              </a:rPr>
              <a:t>Deze week: </a:t>
            </a:r>
          </a:p>
        </p:txBody>
      </p:sp>
      <p:sp>
        <p:nvSpPr>
          <p:cNvPr id="4" name="Pijl: links 3">
            <a:extLst>
              <a:ext uri="{FF2B5EF4-FFF2-40B4-BE49-F238E27FC236}">
                <a16:creationId xmlns:a16="http://schemas.microsoft.com/office/drawing/2014/main" id="{9B5794D6-C02A-4447-B5F6-584C252A4F2A}"/>
              </a:ext>
            </a:extLst>
          </p:cNvPr>
          <p:cNvSpPr/>
          <p:nvPr/>
        </p:nvSpPr>
        <p:spPr>
          <a:xfrm>
            <a:off x="6495796" y="1780612"/>
            <a:ext cx="4998355" cy="14242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FFFFFF"/>
                </a:solidFill>
                <a:effectLst/>
                <a:uLnTx/>
                <a:uFillTx/>
                <a:latin typeface="Avenir Next LT Pro"/>
                <a:ea typeface="+mn-ea"/>
                <a:cs typeface="+mn-cs"/>
              </a:rPr>
              <a:t>Studenten SW vertrekken om 11.45 naar bijeenkomst AVANS  </a:t>
            </a:r>
          </a:p>
        </p:txBody>
      </p:sp>
    </p:spTree>
    <p:extLst>
      <p:ext uri="{BB962C8B-B14F-4D97-AF65-F5344CB8AC3E}">
        <p14:creationId xmlns:p14="http://schemas.microsoft.com/office/powerpoint/2010/main" val="530668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D2CDD4-3B21-44BA-BB4B-A906275CE906}"/>
              </a:ext>
            </a:extLst>
          </p:cNvPr>
          <p:cNvSpPr>
            <a:spLocks noGrp="1"/>
          </p:cNvSpPr>
          <p:nvPr>
            <p:ph type="ctrTitle"/>
          </p:nvPr>
        </p:nvSpPr>
        <p:spPr>
          <a:solidFill>
            <a:schemeClr val="accent6">
              <a:lumMod val="20000"/>
              <a:lumOff val="80000"/>
            </a:schemeClr>
          </a:solidFill>
        </p:spPr>
        <p:txBody>
          <a:bodyPr/>
          <a:lstStyle/>
          <a:p>
            <a:r>
              <a:rPr lang="nl-NL"/>
              <a:t>Maatschappelijke ontwikkelingen </a:t>
            </a:r>
          </a:p>
        </p:txBody>
      </p:sp>
      <p:sp>
        <p:nvSpPr>
          <p:cNvPr id="3" name="Ondertitel 2">
            <a:extLst>
              <a:ext uri="{FF2B5EF4-FFF2-40B4-BE49-F238E27FC236}">
                <a16:creationId xmlns:a16="http://schemas.microsoft.com/office/drawing/2014/main" id="{01B35168-5CA8-4F46-A53F-4DA5B862917F}"/>
              </a:ext>
            </a:extLst>
          </p:cNvPr>
          <p:cNvSpPr>
            <a:spLocks noGrp="1"/>
          </p:cNvSpPr>
          <p:nvPr>
            <p:ph type="subTitle" idx="1"/>
          </p:nvPr>
        </p:nvSpPr>
        <p:spPr/>
        <p:txBody>
          <a:bodyPr/>
          <a:lstStyle/>
          <a:p>
            <a:r>
              <a:rPr lang="nl-NL"/>
              <a:t>Aansluitend bij jullie onderwerpen </a:t>
            </a:r>
          </a:p>
        </p:txBody>
      </p:sp>
    </p:spTree>
    <p:extLst>
      <p:ext uri="{BB962C8B-B14F-4D97-AF65-F5344CB8AC3E}">
        <p14:creationId xmlns:p14="http://schemas.microsoft.com/office/powerpoint/2010/main" val="3005605636"/>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41243B"/>
      </a:dk2>
      <a:lt2>
        <a:srgbClr val="E2E8E6"/>
      </a:lt2>
      <a:accent1>
        <a:srgbClr val="D13E79"/>
      </a:accent1>
      <a:accent2>
        <a:srgbClr val="C02DA5"/>
      </a:accent2>
      <a:accent3>
        <a:srgbClr val="AF3ED1"/>
      </a:accent3>
      <a:accent4>
        <a:srgbClr val="6C3DC5"/>
      </a:accent4>
      <a:accent5>
        <a:srgbClr val="424CD2"/>
      </a:accent5>
      <a:accent6>
        <a:srgbClr val="2D74C0"/>
      </a:accent6>
      <a:hlink>
        <a:srgbClr val="756CC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DF7D83-0B75-41B4-8920-603B2F93ED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CCAECC-B165-4D75-860F-48FB84765E0F}">
  <ds:schemaRefs>
    <ds:schemaRef ds:uri="http://schemas.microsoft.com/sharepoint/v3/contenttype/forms"/>
  </ds:schemaRefs>
</ds:datastoreItem>
</file>

<file path=customXml/itemProps3.xml><?xml version="1.0" encoding="utf-8"?>
<ds:datastoreItem xmlns:ds="http://schemas.openxmlformats.org/officeDocument/2006/customXml" ds:itemID="{175AF1D9-D653-45B7-B53A-4F37BFCAF0B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TotalTime>
  <Words>982</Words>
  <Application>Microsoft Office PowerPoint</Application>
  <PresentationFormat>Breedbeeld</PresentationFormat>
  <Paragraphs>125</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Avenir Next LT Pro</vt:lpstr>
      <vt:lpstr>Calibri</vt:lpstr>
      <vt:lpstr>AccentBoxVTI</vt:lpstr>
      <vt:lpstr>De Community verbonden.</vt:lpstr>
      <vt:lpstr>Programma deze week! </vt:lpstr>
      <vt:lpstr>IBS De community verbonden Specialisatie Water en energie</vt:lpstr>
      <vt:lpstr>IBS De Community Verbonden</vt:lpstr>
      <vt:lpstr>IBS De community verbonden Specialisatie Water en energie</vt:lpstr>
      <vt:lpstr>Leerarrangementen</vt:lpstr>
      <vt:lpstr>Fasen in het IBS</vt:lpstr>
      <vt:lpstr>PowerPoint-presentatie</vt:lpstr>
      <vt:lpstr>Maatschappelijke ontwikkelingen </vt:lpstr>
      <vt:lpstr>PowerPoint-presentatie</vt:lpstr>
      <vt:lpstr>Stakeholdersanalyse</vt:lpstr>
      <vt:lpstr>Voor wie en met wie?</vt:lpstr>
      <vt:lpstr>PowerPoint-presentatie</vt:lpstr>
      <vt:lpstr>PowerPoint-presentatie</vt:lpstr>
      <vt:lpstr>PowerPoint-presentatie</vt:lpstr>
      <vt:lpstr>Voorbereiden gesprek opdrachtgever</vt:lpstr>
      <vt:lpstr>Research voor jullie community </vt:lpstr>
      <vt:lpstr>Verwerken in jullie eigen groep</vt:lpstr>
      <vt:lpstr>Dat was het voor vandaag!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Community verbonden.</dc:title>
  <dc:creator>Pascalle Cup</dc:creator>
  <cp:lastModifiedBy>Pascalle Cup</cp:lastModifiedBy>
  <cp:revision>1</cp:revision>
  <dcterms:created xsi:type="dcterms:W3CDTF">2020-02-11T09:33:33Z</dcterms:created>
  <dcterms:modified xsi:type="dcterms:W3CDTF">2020-02-11T09:36:04Z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