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95" r:id="rId6"/>
    <p:sldId id="296" r:id="rId7"/>
    <p:sldId id="261" r:id="rId8"/>
    <p:sldId id="291" r:id="rId9"/>
    <p:sldId id="294" r:id="rId10"/>
    <p:sldId id="288" r:id="rId11"/>
    <p:sldId id="301" r:id="rId12"/>
    <p:sldId id="299" r:id="rId13"/>
    <p:sldId id="321" r:id="rId14"/>
    <p:sldId id="322" r:id="rId15"/>
    <p:sldId id="319" r:id="rId16"/>
    <p:sldId id="320" r:id="rId17"/>
    <p:sldId id="262" r:id="rId18"/>
    <p:sldId id="323" r:id="rId19"/>
    <p:sldId id="300" r:id="rId20"/>
    <p:sldId id="305" r:id="rId21"/>
    <p:sldId id="298" r:id="rId22"/>
    <p:sldId id="306" r:id="rId23"/>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2/11/2020</a:t>
            </a:fld>
            <a:endParaRPr lang="en-US"/>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‹nr.›</a:t>
            </a:fld>
            <a:endParaRPr lang="en-US"/>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129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2/11/2020</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463277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2/11/2020</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376900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2/11/2020</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5839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2/11/2020</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624495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2/11/2020</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637739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2/11/2020</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450788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2/11/2020</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88038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2/11/2020</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29238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2/11/2020</a:t>
            </a:fld>
            <a:endParaRPr lang="en-US"/>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370452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2/11/2020</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‹nr.›</a:t>
            </a:fld>
            <a:endParaRPr lang="en-US"/>
          </a:p>
        </p:txBody>
      </p:sp>
    </p:spTree>
    <p:extLst>
      <p:ext uri="{BB962C8B-B14F-4D97-AF65-F5344CB8AC3E}">
        <p14:creationId xmlns:p14="http://schemas.microsoft.com/office/powerpoint/2010/main" val="1917916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2/11/2020</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‹nr.›</a:t>
            </a:fld>
            <a:endParaRPr lang="en-US"/>
          </a:p>
        </p:txBody>
      </p:sp>
    </p:spTree>
    <p:extLst>
      <p:ext uri="{BB962C8B-B14F-4D97-AF65-F5344CB8AC3E}">
        <p14:creationId xmlns:p14="http://schemas.microsoft.com/office/powerpoint/2010/main" val="39965139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7B352FC-1F44-4AB9-A2BD-FBF231C6B1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pic>
        <p:nvPicPr>
          <p:cNvPr id="4" name="Picture 3">
            <a:extLst>
              <a:ext uri="{FF2B5EF4-FFF2-40B4-BE49-F238E27FC236}">
                <a16:creationId xmlns:a16="http://schemas.microsoft.com/office/drawing/2014/main" id="{89084FF0-D45F-41BB-99A5-08901C9BA1DD}"/>
              </a:ext>
            </a:extLst>
          </p:cNvPr>
          <p:cNvPicPr>
            <a:picLocks noChangeAspect="1"/>
          </p:cNvPicPr>
          <p:nvPr/>
        </p:nvPicPr>
        <p:blipFill rotWithShape="1">
          <a:blip r:embed="rId2"/>
          <a:srcRect l="22295" r="3927" b="-1"/>
          <a:stretch/>
        </p:blipFill>
        <p:spPr>
          <a:xfrm>
            <a:off x="-2" y="-1"/>
            <a:ext cx="12192001" cy="6858000"/>
          </a:xfrm>
          <a:prstGeom prst="rect">
            <a:avLst/>
          </a:prstGeom>
        </p:spPr>
      </p:pic>
      <p:sp>
        <p:nvSpPr>
          <p:cNvPr id="11" name="Rectangle 10">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4716089"/>
            <a:ext cx="6288261" cy="1573149"/>
          </a:xfrm>
          <a:prstGeom prst="rect">
            <a:avLst/>
          </a:prstGeom>
          <a:solidFill>
            <a:schemeClr val="bg1">
              <a:alpha val="95000"/>
            </a:schemeClr>
          </a:solidFill>
          <a:ln w="12700">
            <a:solidFill>
              <a:schemeClr val="tx2">
                <a:lumMod val="10000"/>
                <a:lumOff val="9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F4505DDB-6A0F-496F-9016-4862A0DA9ECE}"/>
              </a:ext>
            </a:extLst>
          </p:cNvPr>
          <p:cNvSpPr>
            <a:spLocks noGrp="1"/>
          </p:cNvSpPr>
          <p:nvPr>
            <p:ph type="ctrTitle"/>
          </p:nvPr>
        </p:nvSpPr>
        <p:spPr>
          <a:xfrm>
            <a:off x="856210" y="4909985"/>
            <a:ext cx="3212386" cy="1185353"/>
          </a:xfrm>
        </p:spPr>
        <p:txBody>
          <a:bodyPr anchor="ctr">
            <a:normAutofit/>
          </a:bodyPr>
          <a:lstStyle/>
          <a:p>
            <a:r>
              <a:rPr lang="nl-NL" sz="2600"/>
              <a:t>De Community verbonden.</a:t>
            </a:r>
          </a:p>
        </p:txBody>
      </p:sp>
      <p:sp>
        <p:nvSpPr>
          <p:cNvPr id="3" name="Ondertitel 2">
            <a:extLst>
              <a:ext uri="{FF2B5EF4-FFF2-40B4-BE49-F238E27FC236}">
                <a16:creationId xmlns:a16="http://schemas.microsoft.com/office/drawing/2014/main" id="{5221D469-FFC3-43C5-BF9A-A886D468EC87}"/>
              </a:ext>
            </a:extLst>
          </p:cNvPr>
          <p:cNvSpPr>
            <a:spLocks noGrp="1"/>
          </p:cNvSpPr>
          <p:nvPr>
            <p:ph type="subTitle" idx="1"/>
          </p:nvPr>
        </p:nvSpPr>
        <p:spPr>
          <a:xfrm>
            <a:off x="4410734" y="4909984"/>
            <a:ext cx="2228641" cy="1185353"/>
          </a:xfrm>
        </p:spPr>
        <p:txBody>
          <a:bodyPr anchor="ctr">
            <a:normAutofit/>
          </a:bodyPr>
          <a:lstStyle/>
          <a:p>
            <a:r>
              <a:rPr lang="nl-NL" sz="1700"/>
              <a:t>Opstart lesweek 2,</a:t>
            </a:r>
          </a:p>
          <a:p>
            <a:r>
              <a:rPr lang="nl-NL" sz="1700"/>
              <a:t>dinsdag 11-12</a:t>
            </a:r>
          </a:p>
        </p:txBody>
      </p:sp>
      <p:sp>
        <p:nvSpPr>
          <p:cNvPr id="13" name="Rectangle 12">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5175711"/>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728936" y="5498088"/>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7016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C8C6209D-462E-43F5-8C88-1A4FE1C26DB3}"/>
              </a:ext>
            </a:extLst>
          </p:cNvPr>
          <p:cNvSpPr txBox="1"/>
          <p:nvPr/>
        </p:nvSpPr>
        <p:spPr>
          <a:xfrm>
            <a:off x="478972" y="370113"/>
            <a:ext cx="10136412" cy="58169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1" i="0" u="none" strike="noStrike" kern="1200" cap="none" spc="0" normalizeH="0" baseline="0" noProof="0">
                <a:ln>
                  <a:noFill/>
                </a:ln>
                <a:solidFill>
                  <a:srgbClr val="AF3ED1"/>
                </a:solidFill>
                <a:effectLst/>
                <a:uLnTx/>
                <a:uFillTx/>
                <a:latin typeface="Avenir Next LT Pro"/>
                <a:ea typeface="+mn-ea"/>
                <a:cs typeface="+mn-cs"/>
              </a:rPr>
              <a:t>Thema's van de community 's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600" b="0" i="0" u="none" strike="noStrike" kern="1200" cap="none" spc="0" normalizeH="0" baseline="0" noProof="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1. Jongeren en armoede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Armoedebeleid, maatschappelijke initiatieven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600" b="0" i="0" u="none" strike="noStrike" kern="1200" cap="none" spc="0" normalizeH="0" baseline="0" noProof="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2. Vluchtelingen en toeleiding naar werk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Toeleiding naar werk, participatiesamenleving, taaltoets en inburgering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600" b="0" i="0" u="none" strike="noStrike" kern="1200" cap="none" spc="0" normalizeH="0" baseline="0" noProof="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3. Wonen in een dorp en de faciliteiten voor jongeren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Leegloop van dorpen, leefbaar houden van dorpen en burgerinitiatieven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600" b="0" i="0" u="none" strike="noStrike" kern="1200" cap="none" spc="0" normalizeH="0" baseline="0" noProof="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4. Eenzame studenten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Eenzaamheid onder jongeren, studeren in buitenland, interculturele thema's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600" b="0" i="0" u="none" strike="noStrike" kern="1200" cap="none" spc="0" normalizeH="0" baseline="0" noProof="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5. Jongeren meer naar buiten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Nut en noodzaak van 'buiten spelen', natuurbeleving en milieueducatie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600" b="0" i="0" u="none" strike="noStrike" kern="1200" cap="none" spc="0" normalizeH="0" baseline="0" noProof="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6. Klimaatadaptie en Spoorzone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Klimaatadaptie, duurzaamheid en MVO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600" b="0" i="0" u="none" strike="noStrike" kern="1200" cap="none" spc="0" normalizeH="0" baseline="0" noProof="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7. </a:t>
            </a:r>
            <a:r>
              <a:rPr kumimoji="0" lang="nl-NL" sz="1600" b="0" i="0" u="none" strike="noStrike" kern="1200" cap="none" spc="0" normalizeH="0" baseline="0" noProof="0" err="1">
                <a:ln>
                  <a:noFill/>
                </a:ln>
                <a:solidFill>
                  <a:srgbClr val="000000"/>
                </a:solidFill>
                <a:effectLst/>
                <a:uLnTx/>
                <a:uFillTx/>
                <a:latin typeface="Avenir Next LT Pro"/>
                <a:ea typeface="+mn-ea"/>
                <a:cs typeface="+mn-cs"/>
              </a:rPr>
              <a:t>Korvel</a:t>
            </a:r>
            <a:r>
              <a:rPr kumimoji="0" lang="nl-NL" sz="1600" b="0" i="0" u="none" strike="noStrike" kern="1200" cap="none" spc="0" normalizeH="0" baseline="0" noProof="0">
                <a:ln>
                  <a:noFill/>
                </a:ln>
                <a:solidFill>
                  <a:srgbClr val="000000"/>
                </a:solidFill>
                <a:effectLst/>
                <a:uLnTx/>
                <a:uFillTx/>
                <a:latin typeface="Avenir Next LT Pro"/>
                <a:ea typeface="+mn-ea"/>
                <a:cs typeface="+mn-cs"/>
              </a:rPr>
              <a:t> community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Leefbaarheid, participatie van bewoners, verbinding, multiculturele wijk, draagkracht &amp; draaglast.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00000"/>
              </a:solidFill>
              <a:effectLst/>
              <a:uLnTx/>
              <a:uFillTx/>
              <a:latin typeface="Avenir Next LT Pro"/>
              <a:ea typeface="+mn-ea"/>
              <a:cs typeface="+mn-cs"/>
            </a:endParaRPr>
          </a:p>
        </p:txBody>
      </p:sp>
      <p:sp>
        <p:nvSpPr>
          <p:cNvPr id="3" name="Tekstballon: rechthoek met afgeronde hoeken 2">
            <a:extLst>
              <a:ext uri="{FF2B5EF4-FFF2-40B4-BE49-F238E27FC236}">
                <a16:creationId xmlns:a16="http://schemas.microsoft.com/office/drawing/2014/main" id="{74111DCB-5D5E-49CA-837C-2AB1C883E1D0}"/>
              </a:ext>
            </a:extLst>
          </p:cNvPr>
          <p:cNvSpPr/>
          <p:nvPr/>
        </p:nvSpPr>
        <p:spPr>
          <a:xfrm rot="1200000">
            <a:off x="8296730" y="1108817"/>
            <a:ext cx="3365499" cy="264885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FFFFFF"/>
                </a:solidFill>
                <a:effectLst/>
                <a:uLnTx/>
                <a:uFillTx/>
                <a:latin typeface="Avenir Next LT Pro"/>
                <a:ea typeface="+mn-ea"/>
                <a:cs typeface="+mn-cs"/>
              </a:rPr>
              <a:t>Ga met je groep via de genoemde termen op zoek naar de maatschappelijke ontwikkelingen en zet ze (met bron) op een rijtje! </a:t>
            </a:r>
          </a:p>
        </p:txBody>
      </p:sp>
    </p:spTree>
    <p:extLst>
      <p:ext uri="{BB962C8B-B14F-4D97-AF65-F5344CB8AC3E}">
        <p14:creationId xmlns:p14="http://schemas.microsoft.com/office/powerpoint/2010/main" val="2264452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009496-9B5C-403F-8F4E-74A0738959F7}"/>
              </a:ext>
            </a:extLst>
          </p:cNvPr>
          <p:cNvSpPr>
            <a:spLocks noGrp="1"/>
          </p:cNvSpPr>
          <p:nvPr>
            <p:ph type="ctrTitle"/>
          </p:nvPr>
        </p:nvSpPr>
        <p:spPr>
          <a:solidFill>
            <a:schemeClr val="accent6">
              <a:lumMod val="20000"/>
              <a:lumOff val="80000"/>
            </a:schemeClr>
          </a:solidFill>
        </p:spPr>
        <p:txBody>
          <a:bodyPr/>
          <a:lstStyle/>
          <a:p>
            <a:r>
              <a:rPr lang="nl-NL"/>
              <a:t>Stakeholdersanalyse</a:t>
            </a:r>
          </a:p>
        </p:txBody>
      </p:sp>
      <p:sp>
        <p:nvSpPr>
          <p:cNvPr id="3" name="Ondertitel 2">
            <a:extLst>
              <a:ext uri="{FF2B5EF4-FFF2-40B4-BE49-F238E27FC236}">
                <a16:creationId xmlns:a16="http://schemas.microsoft.com/office/drawing/2014/main" id="{979C4812-A838-4C0C-94F3-4ABF0F454B1E}"/>
              </a:ext>
            </a:extLst>
          </p:cNvPr>
          <p:cNvSpPr>
            <a:spLocks noGrp="1"/>
          </p:cNvSpPr>
          <p:nvPr>
            <p:ph type="subTitle" idx="1"/>
          </p:nvPr>
        </p:nvSpPr>
        <p:spPr/>
        <p:txBody>
          <a:bodyPr/>
          <a:lstStyle/>
          <a:p>
            <a:r>
              <a:rPr lang="nl-NL"/>
              <a:t>Wat, waarom, wie, wanneer en hoe! </a:t>
            </a:r>
          </a:p>
        </p:txBody>
      </p:sp>
    </p:spTree>
    <p:extLst>
      <p:ext uri="{BB962C8B-B14F-4D97-AF65-F5344CB8AC3E}">
        <p14:creationId xmlns:p14="http://schemas.microsoft.com/office/powerpoint/2010/main" val="1693164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ctrTitle"/>
          </p:nvPr>
        </p:nvSpPr>
        <p:spPr>
          <a:xfrm>
            <a:off x="1524000" y="379413"/>
            <a:ext cx="9144000" cy="992187"/>
          </a:xfrm>
        </p:spPr>
        <p:txBody>
          <a:bodyPr anchor="t"/>
          <a:lstStyle/>
          <a:p>
            <a:r>
              <a:rPr lang="nl-NL" sz="4400" b="1"/>
              <a:t>Voor wie en met wie?</a:t>
            </a:r>
          </a:p>
        </p:txBody>
      </p:sp>
      <p:pic>
        <p:nvPicPr>
          <p:cNvPr id="1026" name="Picture 2" descr="Afbeeldingsresultaat voor w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1575" y="1534614"/>
            <a:ext cx="4819837" cy="37884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fbeeldingsresultaat voor wi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33130" y="2268071"/>
            <a:ext cx="3248459" cy="3055003"/>
          </a:xfrm>
          <a:prstGeom prst="rect">
            <a:avLst/>
          </a:prstGeom>
          <a:noFill/>
          <a:extLst>
            <a:ext uri="{909E8E84-426E-40DD-AFC4-6F175D3DCCD1}">
              <a14:hiddenFill xmlns:a14="http://schemas.microsoft.com/office/drawing/2010/main">
                <a:solidFill>
                  <a:srgbClr val="FFFFFF"/>
                </a:solidFill>
              </a14:hiddenFill>
            </a:ext>
          </a:extLst>
        </p:spPr>
      </p:pic>
      <p:sp>
        <p:nvSpPr>
          <p:cNvPr id="5" name="Titel 1"/>
          <p:cNvSpPr txBox="1">
            <a:spLocks/>
          </p:cNvSpPr>
          <p:nvPr/>
        </p:nvSpPr>
        <p:spPr bwMode="auto">
          <a:xfrm>
            <a:off x="1524000" y="5486088"/>
            <a:ext cx="9144000" cy="992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1" fontAlgn="base" hangingPunct="1">
              <a:lnSpc>
                <a:spcPct val="90000"/>
              </a:lnSpc>
              <a:spcBef>
                <a:spcPct val="0"/>
              </a:spcBef>
              <a:spcAft>
                <a:spcPct val="0"/>
              </a:spcAft>
              <a:defRPr sz="60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a:defRPr>
            </a:lvl2pPr>
            <a:lvl3pPr algn="l" rtl="0" eaLnBrk="1" fontAlgn="base" hangingPunct="1">
              <a:lnSpc>
                <a:spcPct val="90000"/>
              </a:lnSpc>
              <a:spcBef>
                <a:spcPct val="0"/>
              </a:spcBef>
              <a:spcAft>
                <a:spcPct val="0"/>
              </a:spcAft>
              <a:defRPr sz="4400">
                <a:solidFill>
                  <a:schemeClr val="tx1"/>
                </a:solidFill>
                <a:latin typeface="Calibri Light"/>
              </a:defRPr>
            </a:lvl3pPr>
            <a:lvl4pPr algn="l" rtl="0" eaLnBrk="1" fontAlgn="base" hangingPunct="1">
              <a:lnSpc>
                <a:spcPct val="90000"/>
              </a:lnSpc>
              <a:spcBef>
                <a:spcPct val="0"/>
              </a:spcBef>
              <a:spcAft>
                <a:spcPct val="0"/>
              </a:spcAft>
              <a:defRPr sz="4400">
                <a:solidFill>
                  <a:schemeClr val="tx1"/>
                </a:solidFill>
                <a:latin typeface="Calibri Light"/>
              </a:defRPr>
            </a:lvl4pPr>
            <a:lvl5pPr algn="l" rtl="0" eaLnBrk="1" fontAlgn="base" hangingPunct="1">
              <a:lnSpc>
                <a:spcPct val="90000"/>
              </a:lnSpc>
              <a:spcBef>
                <a:spcPct val="0"/>
              </a:spcBef>
              <a:spcAft>
                <a:spcPct val="0"/>
              </a:spcAft>
              <a:defRPr sz="4400">
                <a:solidFill>
                  <a:schemeClr val="tx1"/>
                </a:solidFill>
                <a:latin typeface="Calibri Light"/>
              </a:defRPr>
            </a:lvl5pPr>
            <a:lvl6pPr marL="457200" algn="l" rtl="0" eaLnBrk="1" fontAlgn="base" hangingPunct="1">
              <a:lnSpc>
                <a:spcPct val="90000"/>
              </a:lnSpc>
              <a:spcBef>
                <a:spcPct val="0"/>
              </a:spcBef>
              <a:spcAft>
                <a:spcPct val="0"/>
              </a:spcAft>
              <a:defRPr sz="4400">
                <a:solidFill>
                  <a:schemeClr val="tx1"/>
                </a:solidFill>
                <a:latin typeface="Calibri Light"/>
              </a:defRPr>
            </a:lvl6pPr>
            <a:lvl7pPr marL="914400" algn="l" rtl="0" eaLnBrk="1" fontAlgn="base" hangingPunct="1">
              <a:lnSpc>
                <a:spcPct val="90000"/>
              </a:lnSpc>
              <a:spcBef>
                <a:spcPct val="0"/>
              </a:spcBef>
              <a:spcAft>
                <a:spcPct val="0"/>
              </a:spcAft>
              <a:defRPr sz="4400">
                <a:solidFill>
                  <a:schemeClr val="tx1"/>
                </a:solidFill>
                <a:latin typeface="Calibri Light"/>
              </a:defRPr>
            </a:lvl7pPr>
            <a:lvl8pPr marL="1371600" algn="l" rtl="0" eaLnBrk="1" fontAlgn="base" hangingPunct="1">
              <a:lnSpc>
                <a:spcPct val="90000"/>
              </a:lnSpc>
              <a:spcBef>
                <a:spcPct val="0"/>
              </a:spcBef>
              <a:spcAft>
                <a:spcPct val="0"/>
              </a:spcAft>
              <a:defRPr sz="4400">
                <a:solidFill>
                  <a:schemeClr val="tx1"/>
                </a:solidFill>
                <a:latin typeface="Calibri Light"/>
              </a:defRPr>
            </a:lvl8pPr>
            <a:lvl9pPr marL="1828800" algn="l" rtl="0" eaLnBrk="1" fontAlgn="base" hangingPunct="1">
              <a:lnSpc>
                <a:spcPct val="90000"/>
              </a:lnSpc>
              <a:spcBef>
                <a:spcPct val="0"/>
              </a:spcBef>
              <a:spcAft>
                <a:spcPct val="0"/>
              </a:spcAft>
              <a:defRPr sz="4400">
                <a:solidFill>
                  <a:schemeClr val="tx1"/>
                </a:solidFill>
                <a:latin typeface="Calibri Light"/>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nl-NL" sz="4400" b="0" i="0" u="none" strike="noStrike" kern="1200" cap="none" spc="0" normalizeH="0" baseline="0" noProof="0">
                <a:ln>
                  <a:noFill/>
                </a:ln>
                <a:solidFill>
                  <a:srgbClr val="000000"/>
                </a:solidFill>
                <a:effectLst/>
                <a:uLnTx/>
                <a:uFillTx/>
                <a:latin typeface="Avenir Next LT Pro"/>
                <a:ea typeface="+mj-ea"/>
                <a:cs typeface="+mj-cs"/>
              </a:rPr>
              <a:t>Stakeholders (herhaling)</a:t>
            </a:r>
          </a:p>
        </p:txBody>
      </p:sp>
    </p:spTree>
    <p:extLst>
      <p:ext uri="{BB962C8B-B14F-4D97-AF65-F5344CB8AC3E}">
        <p14:creationId xmlns:p14="http://schemas.microsoft.com/office/powerpoint/2010/main" val="3788715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8A5E0C7-22CE-427F-B3F3-545A0D5FAEB5}"/>
              </a:ext>
            </a:extLst>
          </p:cNvPr>
          <p:cNvPicPr>
            <a:picLocks noChangeAspect="1"/>
          </p:cNvPicPr>
          <p:nvPr/>
        </p:nvPicPr>
        <p:blipFill>
          <a:blip r:embed="rId2"/>
          <a:stretch>
            <a:fillRect/>
          </a:stretch>
        </p:blipFill>
        <p:spPr>
          <a:xfrm>
            <a:off x="3181038" y="462962"/>
            <a:ext cx="8846502" cy="5689515"/>
          </a:xfrm>
          <a:prstGeom prst="rect">
            <a:avLst/>
          </a:prstGeom>
        </p:spPr>
      </p:pic>
      <p:sp>
        <p:nvSpPr>
          <p:cNvPr id="5" name="Titel 1">
            <a:extLst>
              <a:ext uri="{FF2B5EF4-FFF2-40B4-BE49-F238E27FC236}">
                <a16:creationId xmlns:a16="http://schemas.microsoft.com/office/drawing/2014/main" id="{983EE099-1F42-45C0-883C-80BE242D835C}"/>
              </a:ext>
            </a:extLst>
          </p:cNvPr>
          <p:cNvSpPr txBox="1">
            <a:spLocks/>
          </p:cNvSpPr>
          <p:nvPr/>
        </p:nvSpPr>
        <p:spPr>
          <a:xfrm>
            <a:off x="615387" y="742342"/>
            <a:ext cx="3974544" cy="1054185"/>
          </a:xfrm>
          <a:prstGeom prst="rect">
            <a:avLst/>
          </a:prstGeom>
        </p:spPr>
        <p:txBody>
          <a:bodyPr vert="horz" lIns="91440" tIns="45720" rIns="91440" bIns="45720" rtlCol="0" anchor="t">
            <a:normAutofit/>
          </a:bodyPr>
          <a:lst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nl-NL" sz="2800" b="1" i="0" u="none" strike="noStrike" kern="1200" cap="none" spc="0" normalizeH="0" baseline="0" noProof="0">
                <a:ln>
                  <a:noFill/>
                </a:ln>
                <a:solidFill>
                  <a:srgbClr val="000000"/>
                </a:solidFill>
                <a:effectLst/>
                <a:uLnTx/>
                <a:uFillTx/>
                <a:latin typeface="Arial" pitchFamily="34" charset="0"/>
                <a:ea typeface="+mj-ea"/>
                <a:cs typeface="Arial" pitchFamily="34" charset="0"/>
              </a:rPr>
              <a:t>Stakeholderanalyse:</a:t>
            </a:r>
          </a:p>
        </p:txBody>
      </p:sp>
    </p:spTree>
    <p:extLst>
      <p:ext uri="{BB962C8B-B14F-4D97-AF65-F5344CB8AC3E}">
        <p14:creationId xmlns:p14="http://schemas.microsoft.com/office/powerpoint/2010/main" val="2230908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983EE099-1F42-45C0-883C-80BE242D835C}"/>
              </a:ext>
            </a:extLst>
          </p:cNvPr>
          <p:cNvSpPr txBox="1">
            <a:spLocks/>
          </p:cNvSpPr>
          <p:nvPr/>
        </p:nvSpPr>
        <p:spPr>
          <a:xfrm>
            <a:off x="615387" y="742342"/>
            <a:ext cx="3974544" cy="1054185"/>
          </a:xfrm>
          <a:prstGeom prst="rect">
            <a:avLst/>
          </a:prstGeom>
        </p:spPr>
        <p:txBody>
          <a:bodyPr vert="horz" lIns="91440" tIns="45720" rIns="91440" bIns="45720" rtlCol="0" anchor="t">
            <a:normAutofit/>
          </a:bodyPr>
          <a:lst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nl-NL" sz="2800" b="1" i="0" u="none" strike="noStrike" kern="1200" cap="none" spc="0" normalizeH="0" baseline="0" noProof="0">
                <a:ln>
                  <a:noFill/>
                </a:ln>
                <a:solidFill>
                  <a:srgbClr val="000000"/>
                </a:solidFill>
                <a:effectLst/>
                <a:uLnTx/>
                <a:uFillTx/>
                <a:latin typeface="Arial" pitchFamily="34" charset="0"/>
                <a:ea typeface="+mj-ea"/>
                <a:cs typeface="Arial" pitchFamily="34" charset="0"/>
              </a:rPr>
              <a:t>Stakeholderanalyse:</a:t>
            </a:r>
          </a:p>
        </p:txBody>
      </p:sp>
      <p:pic>
        <p:nvPicPr>
          <p:cNvPr id="6" name="Picture 2" descr="Afbeeldingsresultaat voor stakeholdersanalyse">
            <a:extLst>
              <a:ext uri="{FF2B5EF4-FFF2-40B4-BE49-F238E27FC236}">
                <a16:creationId xmlns:a16="http://schemas.microsoft.com/office/drawing/2014/main" id="{97523F5E-0EC8-445E-9BF2-4FC4C2D368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4757" y="-62753"/>
            <a:ext cx="7868356"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867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0671A37-3E48-4FF2-AE68-C16B9F989D39}"/>
              </a:ext>
            </a:extLst>
          </p:cNvPr>
          <p:cNvSpPr txBox="1"/>
          <p:nvPr/>
        </p:nvSpPr>
        <p:spPr>
          <a:xfrm>
            <a:off x="939347" y="109356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1" i="0" u="none" strike="noStrike" kern="1200" cap="none" spc="0" normalizeH="0" baseline="0" noProof="0">
                <a:ln>
                  <a:noFill/>
                </a:ln>
                <a:solidFill>
                  <a:srgbClr val="000000"/>
                </a:solidFill>
                <a:effectLst/>
                <a:uLnTx/>
                <a:uFillTx/>
                <a:latin typeface="Avenir Next LT Pro"/>
                <a:ea typeface="+mn-ea"/>
                <a:cs typeface="+mn-cs"/>
              </a:rPr>
              <a:t>Aan de slag met:</a:t>
            </a:r>
            <a:r>
              <a:rPr kumimoji="0" lang="nl-NL" sz="1800" b="0" i="0" u="none" strike="noStrike" kern="1200" cap="none" spc="0" normalizeH="0" baseline="0" noProof="0">
                <a:ln>
                  <a:noFill/>
                </a:ln>
                <a:solidFill>
                  <a:srgbClr val="000000"/>
                </a:solidFill>
                <a:effectLst/>
                <a:uLnTx/>
                <a:uFillTx/>
                <a:latin typeface="Avenir Next LT Pro"/>
                <a:ea typeface="+mn-ea"/>
                <a:cs typeface="+mn-cs"/>
              </a:rPr>
              <a:t> </a:t>
            </a:r>
          </a:p>
        </p:txBody>
      </p:sp>
      <p:sp>
        <p:nvSpPr>
          <p:cNvPr id="4" name="Tekstballon: rechthoek met afgeronde hoeken 3">
            <a:extLst>
              <a:ext uri="{FF2B5EF4-FFF2-40B4-BE49-F238E27FC236}">
                <a16:creationId xmlns:a16="http://schemas.microsoft.com/office/drawing/2014/main" id="{06F61170-4C3F-44FE-9309-0E4EAD38306A}"/>
              </a:ext>
            </a:extLst>
          </p:cNvPr>
          <p:cNvSpPr/>
          <p:nvPr/>
        </p:nvSpPr>
        <p:spPr>
          <a:xfrm>
            <a:off x="867229" y="1979675"/>
            <a:ext cx="4218214" cy="2676071"/>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nl-NL"/>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800" b="0" i="0" u="none" strike="noStrike" kern="1200" cap="none" spc="0" normalizeH="0" baseline="0" noProof="0">
                <a:ln>
                  <a:noFill/>
                </a:ln>
                <a:solidFill>
                  <a:srgbClr val="FFFFFF"/>
                </a:solidFill>
                <a:effectLst/>
                <a:uLnTx/>
                <a:uFillTx/>
                <a:latin typeface="Avenir Next LT Pro"/>
                <a:ea typeface="+mn-ea"/>
                <a:cs typeface="+mn-cs"/>
              </a:rPr>
              <a:t>Maak voor je eigen op te zetten community een eerste stakeholders analyse. </a:t>
            </a:r>
          </a:p>
        </p:txBody>
      </p:sp>
      <p:sp>
        <p:nvSpPr>
          <p:cNvPr id="6" name="Tekstvak 5">
            <a:extLst>
              <a:ext uri="{FF2B5EF4-FFF2-40B4-BE49-F238E27FC236}">
                <a16:creationId xmlns:a16="http://schemas.microsoft.com/office/drawing/2014/main" id="{906FBB2A-E76B-4BDF-9E07-B491BE47BBA1}"/>
              </a:ext>
            </a:extLst>
          </p:cNvPr>
          <p:cNvSpPr txBox="1"/>
          <p:nvPr/>
        </p:nvSpPr>
        <p:spPr>
          <a:xfrm>
            <a:off x="1184274" y="5919559"/>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1" i="0" u="none" strike="noStrike" kern="1200" cap="none" spc="0" normalizeH="0" baseline="0" noProof="0">
                <a:ln>
                  <a:noFill/>
                </a:ln>
                <a:solidFill>
                  <a:srgbClr val="000000"/>
                </a:solidFill>
                <a:effectLst/>
                <a:uLnTx/>
                <a:uFillTx/>
                <a:latin typeface="Avenir Next LT Pro"/>
                <a:ea typeface="+mn-ea"/>
                <a:cs typeface="+mn-cs"/>
              </a:rPr>
              <a:t>EN / OF</a:t>
            </a:r>
            <a:r>
              <a:rPr kumimoji="0" lang="nl-NL" sz="1800" b="0" i="0" u="none" strike="noStrike" kern="1200" cap="none" spc="0" normalizeH="0" baseline="0" noProof="0">
                <a:ln>
                  <a:noFill/>
                </a:ln>
                <a:solidFill>
                  <a:srgbClr val="000000"/>
                </a:solidFill>
                <a:effectLst/>
                <a:uLnTx/>
                <a:uFillTx/>
                <a:latin typeface="Avenir Next LT Pro"/>
                <a:ea typeface="+mn-ea"/>
                <a:cs typeface="+mn-cs"/>
              </a:rPr>
              <a:t>: </a:t>
            </a:r>
          </a:p>
        </p:txBody>
      </p:sp>
    </p:spTree>
    <p:extLst>
      <p:ext uri="{BB962C8B-B14F-4D97-AF65-F5344CB8AC3E}">
        <p14:creationId xmlns:p14="http://schemas.microsoft.com/office/powerpoint/2010/main" val="1108286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01DC77-C4F8-4031-B34E-1EC14C624B44}"/>
              </a:ext>
            </a:extLst>
          </p:cNvPr>
          <p:cNvSpPr>
            <a:spLocks noGrp="1"/>
          </p:cNvSpPr>
          <p:nvPr>
            <p:ph type="ctrTitle"/>
          </p:nvPr>
        </p:nvSpPr>
        <p:spPr>
          <a:solidFill>
            <a:schemeClr val="accent6">
              <a:lumMod val="20000"/>
              <a:lumOff val="80000"/>
            </a:schemeClr>
          </a:solidFill>
        </p:spPr>
        <p:txBody>
          <a:bodyPr/>
          <a:lstStyle/>
          <a:p>
            <a:r>
              <a:rPr lang="nl-NL"/>
              <a:t>Voorbereiden gesprek opdrachtgever</a:t>
            </a:r>
          </a:p>
        </p:txBody>
      </p:sp>
      <p:sp>
        <p:nvSpPr>
          <p:cNvPr id="3" name="Ondertitel 2">
            <a:extLst>
              <a:ext uri="{FF2B5EF4-FFF2-40B4-BE49-F238E27FC236}">
                <a16:creationId xmlns:a16="http://schemas.microsoft.com/office/drawing/2014/main" id="{01ED3990-7361-4FE1-B132-BD2696BA2000}"/>
              </a:ext>
            </a:extLst>
          </p:cNvPr>
          <p:cNvSpPr>
            <a:spLocks noGrp="1"/>
          </p:cNvSpPr>
          <p:nvPr>
            <p:ph type="subTitle" idx="1"/>
          </p:nvPr>
        </p:nvSpPr>
        <p:spPr/>
        <p:txBody>
          <a:bodyPr/>
          <a:lstStyle/>
          <a:p>
            <a:r>
              <a:rPr lang="nl-NL"/>
              <a:t>Wat wil je vertellen, weten, checken of laten zien? En hoe doe je dat efficiënt, professioneel en als adviseur?</a:t>
            </a:r>
          </a:p>
        </p:txBody>
      </p:sp>
    </p:spTree>
    <p:extLst>
      <p:ext uri="{BB962C8B-B14F-4D97-AF65-F5344CB8AC3E}">
        <p14:creationId xmlns:p14="http://schemas.microsoft.com/office/powerpoint/2010/main" val="30977921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E63E54-2E20-497F-8E55-A3BDDE44B033}"/>
              </a:ext>
            </a:extLst>
          </p:cNvPr>
          <p:cNvSpPr>
            <a:spLocks noGrp="1"/>
          </p:cNvSpPr>
          <p:nvPr>
            <p:ph type="ctrTitle"/>
          </p:nvPr>
        </p:nvSpPr>
        <p:spPr>
          <a:solidFill>
            <a:schemeClr val="accent6">
              <a:lumMod val="20000"/>
              <a:lumOff val="80000"/>
            </a:schemeClr>
          </a:solidFill>
        </p:spPr>
        <p:txBody>
          <a:bodyPr/>
          <a:lstStyle/>
          <a:p>
            <a:r>
              <a:rPr lang="nl-NL"/>
              <a:t>Research voor jullie community </a:t>
            </a:r>
          </a:p>
        </p:txBody>
      </p:sp>
      <p:sp>
        <p:nvSpPr>
          <p:cNvPr id="3" name="Ondertitel 2">
            <a:extLst>
              <a:ext uri="{FF2B5EF4-FFF2-40B4-BE49-F238E27FC236}">
                <a16:creationId xmlns:a16="http://schemas.microsoft.com/office/drawing/2014/main" id="{6CEDCB5B-E73A-4DE8-9749-2D112A7482EB}"/>
              </a:ext>
            </a:extLst>
          </p:cNvPr>
          <p:cNvSpPr>
            <a:spLocks noGrp="1"/>
          </p:cNvSpPr>
          <p:nvPr>
            <p:ph type="subTitle" idx="1"/>
          </p:nvPr>
        </p:nvSpPr>
        <p:spPr/>
        <p:txBody>
          <a:bodyPr/>
          <a:lstStyle/>
          <a:p>
            <a:r>
              <a:rPr lang="nl-NL"/>
              <a:t>Wat moet je onderzoeken en hoe doe je dat? </a:t>
            </a:r>
          </a:p>
          <a:p>
            <a:endParaRPr lang="nl-NL"/>
          </a:p>
        </p:txBody>
      </p:sp>
    </p:spTree>
    <p:extLst>
      <p:ext uri="{BB962C8B-B14F-4D97-AF65-F5344CB8AC3E}">
        <p14:creationId xmlns:p14="http://schemas.microsoft.com/office/powerpoint/2010/main" val="3204803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25CE17-B463-4EE3-80DA-C8C3FD34835D}"/>
              </a:ext>
            </a:extLst>
          </p:cNvPr>
          <p:cNvSpPr>
            <a:spLocks noGrp="1"/>
          </p:cNvSpPr>
          <p:nvPr>
            <p:ph type="ctrTitle"/>
          </p:nvPr>
        </p:nvSpPr>
        <p:spPr>
          <a:solidFill>
            <a:schemeClr val="accent6">
              <a:lumMod val="20000"/>
              <a:lumOff val="80000"/>
            </a:schemeClr>
          </a:solidFill>
        </p:spPr>
        <p:txBody>
          <a:bodyPr/>
          <a:lstStyle/>
          <a:p>
            <a:r>
              <a:rPr lang="nl-NL"/>
              <a:t>Verwerken in jullie eigen groep</a:t>
            </a:r>
          </a:p>
        </p:txBody>
      </p:sp>
      <p:sp>
        <p:nvSpPr>
          <p:cNvPr id="3" name="Ondertitel 2">
            <a:extLst>
              <a:ext uri="{FF2B5EF4-FFF2-40B4-BE49-F238E27FC236}">
                <a16:creationId xmlns:a16="http://schemas.microsoft.com/office/drawing/2014/main" id="{9DC2AB21-65D3-4E90-B913-57E63B03A219}"/>
              </a:ext>
            </a:extLst>
          </p:cNvPr>
          <p:cNvSpPr>
            <a:spLocks noGrp="1"/>
          </p:cNvSpPr>
          <p:nvPr>
            <p:ph type="subTitle" idx="1"/>
          </p:nvPr>
        </p:nvSpPr>
        <p:spPr/>
        <p:txBody>
          <a:bodyPr/>
          <a:lstStyle/>
          <a:p>
            <a:r>
              <a:rPr lang="nl-NL"/>
              <a:t>Welke info ga je op welke manier verwerken: in je projectplan, onderzoek, etc. ? </a:t>
            </a:r>
          </a:p>
        </p:txBody>
      </p:sp>
    </p:spTree>
    <p:extLst>
      <p:ext uri="{BB962C8B-B14F-4D97-AF65-F5344CB8AC3E}">
        <p14:creationId xmlns:p14="http://schemas.microsoft.com/office/powerpoint/2010/main" val="4203191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9">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4" name="Rectangle 11">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Rectangle 13">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6" name="Rectangle 15">
            <a:extLst>
              <a:ext uri="{FF2B5EF4-FFF2-40B4-BE49-F238E27FC236}">
                <a16:creationId xmlns:a16="http://schemas.microsoft.com/office/drawing/2014/main" id="{1ECAB1E8-8195-4748-BE71-FF806D8689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useBgFill="1">
        <p:nvSpPr>
          <p:cNvPr id="27" name="Rectangle 17">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427938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A874CBA6-0531-4699-BE28-781CE6AD0F6C}"/>
              </a:ext>
            </a:extLst>
          </p:cNvPr>
          <p:cNvSpPr>
            <a:spLocks noGrp="1"/>
          </p:cNvSpPr>
          <p:nvPr>
            <p:ph type="title"/>
          </p:nvPr>
        </p:nvSpPr>
        <p:spPr>
          <a:xfrm>
            <a:off x="841247" y="978619"/>
            <a:ext cx="3410712" cy="1106424"/>
          </a:xfrm>
        </p:spPr>
        <p:txBody>
          <a:bodyPr vert="horz" lIns="91440" tIns="45720" rIns="91440" bIns="45720" rtlCol="0" anchor="ctr">
            <a:normAutofit/>
          </a:bodyPr>
          <a:lstStyle/>
          <a:p>
            <a:pPr>
              <a:lnSpc>
                <a:spcPct val="90000"/>
              </a:lnSpc>
            </a:pPr>
            <a:r>
              <a:rPr lang="en-US" sz="2800"/>
              <a:t>Dat was het voor vandaag!</a:t>
            </a:r>
          </a:p>
        </p:txBody>
      </p:sp>
      <p:sp>
        <p:nvSpPr>
          <p:cNvPr id="28" name="Rectangle 19">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043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21">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9" y="2121408"/>
            <a:ext cx="3328416"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jdelijke aanduiding voor tekst 3">
            <a:extLst>
              <a:ext uri="{FF2B5EF4-FFF2-40B4-BE49-F238E27FC236}">
                <a16:creationId xmlns:a16="http://schemas.microsoft.com/office/drawing/2014/main" id="{32AC0B0B-D1EC-4C56-BA0F-123F506FEA22}"/>
              </a:ext>
            </a:extLst>
          </p:cNvPr>
          <p:cNvSpPr>
            <a:spLocks noGrp="1"/>
          </p:cNvSpPr>
          <p:nvPr>
            <p:ph type="body" sz="half" idx="2"/>
          </p:nvPr>
        </p:nvSpPr>
        <p:spPr>
          <a:xfrm>
            <a:off x="841247" y="2359152"/>
            <a:ext cx="3410712" cy="3425043"/>
          </a:xfrm>
        </p:spPr>
        <p:txBody>
          <a:bodyPr vert="horz" lIns="91440" tIns="45720" rIns="91440" bIns="45720" rtlCol="0">
            <a:normAutofit/>
          </a:bodyPr>
          <a:lstStyle/>
          <a:p>
            <a:r>
              <a:rPr lang="en-US" sz="4000" err="1"/>
              <a:t>Nog</a:t>
            </a:r>
            <a:r>
              <a:rPr lang="en-US" sz="4000"/>
              <a:t> </a:t>
            </a:r>
            <a:r>
              <a:rPr lang="en-US" sz="4000" err="1"/>
              <a:t>vragen</a:t>
            </a:r>
            <a:r>
              <a:rPr lang="en-US" sz="4000"/>
              <a:t>?</a:t>
            </a:r>
          </a:p>
        </p:txBody>
      </p:sp>
      <p:pic>
        <p:nvPicPr>
          <p:cNvPr id="5" name="Tijdelijke aanduiding voor afbeelding 4">
            <a:extLst>
              <a:ext uri="{FF2B5EF4-FFF2-40B4-BE49-F238E27FC236}">
                <a16:creationId xmlns:a16="http://schemas.microsoft.com/office/drawing/2014/main" id="{36F008C3-4793-4D17-BD90-2E3DD7F815C3}"/>
              </a:ext>
            </a:extLst>
          </p:cNvPr>
          <p:cNvPicPr>
            <a:picLocks noGrp="1" noChangeAspect="1"/>
          </p:cNvPicPr>
          <p:nvPr>
            <p:ph type="pic" idx="1"/>
          </p:nvPr>
        </p:nvPicPr>
        <p:blipFill rotWithShape="1">
          <a:blip r:embed="rId2"/>
          <a:srcRect l="9691" r="9691" b="-1"/>
          <a:stretch/>
        </p:blipFill>
        <p:spPr>
          <a:xfrm>
            <a:off x="5124450" y="634382"/>
            <a:ext cx="6657213" cy="5495162"/>
          </a:xfrm>
          <a:prstGeom prst="rect">
            <a:avLst/>
          </a:prstGeom>
        </p:spPr>
      </p:pic>
    </p:spTree>
    <p:extLst>
      <p:ext uri="{BB962C8B-B14F-4D97-AF65-F5344CB8AC3E}">
        <p14:creationId xmlns:p14="http://schemas.microsoft.com/office/powerpoint/2010/main" val="3082552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9EA128-0A49-4072-8FF2-40930BEE10A2}"/>
              </a:ext>
            </a:extLst>
          </p:cNvPr>
          <p:cNvSpPr>
            <a:spLocks noGrp="1"/>
          </p:cNvSpPr>
          <p:nvPr>
            <p:ph type="title"/>
          </p:nvPr>
        </p:nvSpPr>
        <p:spPr>
          <a:solidFill>
            <a:schemeClr val="accent6">
              <a:lumMod val="20000"/>
              <a:lumOff val="80000"/>
            </a:schemeClr>
          </a:solidFill>
        </p:spPr>
        <p:txBody>
          <a:bodyPr/>
          <a:lstStyle/>
          <a:p>
            <a:r>
              <a:rPr lang="nl-NL"/>
              <a:t>Programma deze week! </a:t>
            </a:r>
          </a:p>
        </p:txBody>
      </p:sp>
      <p:sp>
        <p:nvSpPr>
          <p:cNvPr id="3" name="Tijdelijke aanduiding voor inhoud 2">
            <a:extLst>
              <a:ext uri="{FF2B5EF4-FFF2-40B4-BE49-F238E27FC236}">
                <a16:creationId xmlns:a16="http://schemas.microsoft.com/office/drawing/2014/main" id="{4FC3F97A-CE1F-414A-907D-673801CB9273}"/>
              </a:ext>
            </a:extLst>
          </p:cNvPr>
          <p:cNvSpPr>
            <a:spLocks noGrp="1"/>
          </p:cNvSpPr>
          <p:nvPr>
            <p:ph sz="half" idx="1"/>
          </p:nvPr>
        </p:nvSpPr>
        <p:spPr>
          <a:xfrm>
            <a:off x="678094" y="2478024"/>
            <a:ext cx="5375234" cy="3694176"/>
          </a:xfrm>
        </p:spPr>
        <p:txBody>
          <a:bodyPr>
            <a:normAutofit fontScale="85000" lnSpcReduction="20000"/>
          </a:bodyPr>
          <a:lstStyle/>
          <a:p>
            <a:pPr marL="0" indent="0">
              <a:buNone/>
            </a:pPr>
            <a:r>
              <a:rPr lang="nl-NL" b="1"/>
              <a:t>Waar ging het ook alweer over?! </a:t>
            </a:r>
          </a:p>
          <a:p>
            <a:pPr marL="0" indent="0">
              <a:buNone/>
            </a:pPr>
            <a:r>
              <a:rPr lang="nl-NL"/>
              <a:t>IBS uitleg &amp; toetsing, </a:t>
            </a:r>
            <a:r>
              <a:rPr lang="nl-NL" err="1"/>
              <a:t>LA’s</a:t>
            </a:r>
            <a:r>
              <a:rPr lang="nl-NL"/>
              <a:t>, de rol van adviseur en het  projectmatig werken </a:t>
            </a:r>
          </a:p>
          <a:p>
            <a:endParaRPr lang="nl-NL"/>
          </a:p>
          <a:p>
            <a:pPr marL="0" indent="0">
              <a:buNone/>
            </a:pPr>
            <a:endParaRPr lang="nl-NL"/>
          </a:p>
        </p:txBody>
      </p:sp>
      <p:sp>
        <p:nvSpPr>
          <p:cNvPr id="4" name="Tijdelijke aanduiding voor inhoud 3">
            <a:extLst>
              <a:ext uri="{FF2B5EF4-FFF2-40B4-BE49-F238E27FC236}">
                <a16:creationId xmlns:a16="http://schemas.microsoft.com/office/drawing/2014/main" id="{9EE547DE-7332-4DF8-BBE4-454BC8058A82}"/>
              </a:ext>
            </a:extLst>
          </p:cNvPr>
          <p:cNvSpPr>
            <a:spLocks noGrp="1"/>
          </p:cNvSpPr>
          <p:nvPr>
            <p:ph sz="half" idx="2"/>
          </p:nvPr>
        </p:nvSpPr>
        <p:spPr/>
        <p:txBody>
          <a:bodyPr>
            <a:normAutofit fontScale="85000" lnSpcReduction="20000"/>
          </a:bodyPr>
          <a:lstStyle/>
          <a:p>
            <a:pPr marL="0" indent="0">
              <a:buNone/>
            </a:pPr>
            <a:r>
              <a:rPr lang="nl-NL" b="1"/>
              <a:t>Verder deze week:</a:t>
            </a:r>
          </a:p>
          <a:p>
            <a:pPr marL="0" indent="0">
              <a:buNone/>
            </a:pPr>
            <a:r>
              <a:rPr lang="nl-NL"/>
              <a:t>Opstarten community; stakeholders analyse, voorbereiden en voeren van gesprek met opdrachtgever, research voor jullie plan, zover mogelijk uitwerken fase 1, kwaliteitsbewaking. </a:t>
            </a:r>
          </a:p>
          <a:p>
            <a:pPr marL="0" indent="0">
              <a:buNone/>
            </a:pPr>
            <a:r>
              <a:rPr lang="nl-NL"/>
              <a:t>+ Voorbereiding voor een groepspresentatie in week 3. </a:t>
            </a:r>
          </a:p>
        </p:txBody>
      </p:sp>
      <p:pic>
        <p:nvPicPr>
          <p:cNvPr id="8" name="Afbeelding 7">
            <a:extLst>
              <a:ext uri="{FF2B5EF4-FFF2-40B4-BE49-F238E27FC236}">
                <a16:creationId xmlns:a16="http://schemas.microsoft.com/office/drawing/2014/main" id="{0B8AC661-5B35-49C5-8C9C-B071AE45D5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5711" y="3949718"/>
            <a:ext cx="2428875" cy="1876425"/>
          </a:xfrm>
          <a:prstGeom prst="rect">
            <a:avLst/>
          </a:prstGeom>
        </p:spPr>
      </p:pic>
    </p:spTree>
    <p:extLst>
      <p:ext uri="{BB962C8B-B14F-4D97-AF65-F5344CB8AC3E}">
        <p14:creationId xmlns:p14="http://schemas.microsoft.com/office/powerpoint/2010/main" val="74715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579950" y="539259"/>
            <a:ext cx="10515600" cy="643655"/>
          </a:xfrm>
        </p:spPr>
        <p:txBody>
          <a:bodyPr>
            <a:normAutofit fontScale="90000"/>
          </a:bodyPr>
          <a:lstStyle/>
          <a:p>
            <a:r>
              <a:rPr lang="nl-NL"/>
              <a:t>IBS De community verbonden</a:t>
            </a:r>
            <a:br>
              <a:rPr lang="nl-NL"/>
            </a:br>
            <a:r>
              <a:rPr lang="nl-NL" sz="3600" i="1"/>
              <a:t>Specialisatie Water en energie</a:t>
            </a:r>
          </a:p>
        </p:txBody>
      </p:sp>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nl-NL" altLang="nl-NL"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0245" name="Tekstvak 4"/>
          <p:cNvSpPr txBox="1">
            <a:spLocks noChangeArrowheads="1"/>
          </p:cNvSpPr>
          <p:nvPr/>
        </p:nvSpPr>
        <p:spPr bwMode="auto">
          <a:xfrm>
            <a:off x="579950" y="1549208"/>
            <a:ext cx="5401924" cy="3647922"/>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nl-NL" altLang="nl-NL" sz="1600" b="1" i="0" u="none" strike="noStrike" kern="1200" cap="none" spc="0" normalizeH="0" baseline="0" noProof="0">
                <a:ln>
                  <a:noFill/>
                </a:ln>
                <a:solidFill>
                  <a:srgbClr val="000000"/>
                </a:solidFill>
                <a:effectLst/>
                <a:uLnTx/>
                <a:uFillTx/>
                <a:latin typeface="Avenir Next LT Pro"/>
                <a:ea typeface="+mn-ea"/>
                <a:cs typeface="+mn-cs"/>
              </a:rPr>
              <a:t>Integrale beroepssituatie</a:t>
            </a:r>
          </a:p>
          <a:p>
            <a:pPr marL="0" marR="0" lvl="0" indent="0" algn="l" defTabSz="914400" rtl="0" eaLnBrk="1" fontAlgn="auto" latinLnBrk="0" hangingPunct="1">
              <a:lnSpc>
                <a:spcPct val="107000"/>
              </a:lnSpc>
              <a:spcBef>
                <a:spcPct val="20000"/>
              </a:spcBef>
              <a:spcAft>
                <a:spcPts val="0"/>
              </a:spcAft>
              <a:buClrTx/>
              <a:buSzTx/>
              <a:buFont typeface="Arial" panose="020B0604020202020204" pitchFamily="34" charset="0"/>
              <a:buNone/>
              <a:tabLst/>
              <a:defRPr/>
            </a:pPr>
            <a:r>
              <a:rPr kumimoji="0" lang="nl-NL"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Als adviseur duurzame leefomgeving kun je verschillende partijen bij elkaar brengen om gezamenlijk iets voor de stad te bereiken. Je kunt mensen rondom een thema mobiliseren en daar een community omheen bouwen. Door de verschillende partijen te verbinden, kunnen ze elkaar versterken.</a:t>
            </a:r>
          </a:p>
          <a:p>
            <a:pPr marL="0" marR="0" lvl="0" indent="0" algn="l" defTabSz="914400" rtl="0" eaLnBrk="1" fontAlgn="auto" latinLnBrk="0" hangingPunct="1">
              <a:lnSpc>
                <a:spcPct val="107000"/>
              </a:lnSpc>
              <a:spcBef>
                <a:spcPct val="20000"/>
              </a:spcBef>
              <a:spcAft>
                <a:spcPts val="0"/>
              </a:spcAft>
              <a:buClrTx/>
              <a:buSzTx/>
              <a:buFont typeface="Arial" panose="020B0604020202020204" pitchFamily="34" charset="0"/>
              <a:buNone/>
              <a:tabLst/>
              <a:defRPr/>
            </a:pPr>
            <a:r>
              <a:rPr kumimoji="0" lang="nl-NL"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De verschillende stakeholders hebben verschillende belangen en behoeftes die jij in kaart kunt brengen (in een wensenkaart) en in goede banen kan leiden. Je vergroot je netwerk en zet het in.</a:t>
            </a:r>
          </a:p>
          <a:p>
            <a:pPr marL="0" marR="0" lvl="0" indent="0" algn="l" defTabSz="914400" rtl="0" eaLnBrk="1" fontAlgn="auto" latinLnBrk="0" hangingPunct="1">
              <a:lnSpc>
                <a:spcPct val="107000"/>
              </a:lnSpc>
              <a:spcBef>
                <a:spcPct val="20000"/>
              </a:spcBef>
              <a:spcAft>
                <a:spcPts val="0"/>
              </a:spcAft>
              <a:buClrTx/>
              <a:buSzTx/>
              <a:buFont typeface="Arial" panose="020B0604020202020204" pitchFamily="34" charset="0"/>
              <a:buNone/>
              <a:tabLst/>
              <a:defRPr/>
            </a:pPr>
            <a:r>
              <a:rPr kumimoji="0" lang="nl-NL"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Je gaat een community opzetten rondom een thema. Die community ga je mobiliseren door een bijeenkomst waarin je informatie ophaalt over de behoeftes en belangen. </a:t>
            </a: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1" name="Tekstvak 5"/>
          <p:cNvSpPr txBox="1">
            <a:spLocks noChangeArrowheads="1"/>
          </p:cNvSpPr>
          <p:nvPr/>
        </p:nvSpPr>
        <p:spPr bwMode="auto">
          <a:xfrm>
            <a:off x="6251273" y="1583526"/>
            <a:ext cx="5576289" cy="1618905"/>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nl-NL" altLang="nl-NL" sz="1600" b="1" i="0" u="none" strike="noStrike" kern="1200" cap="none" spc="0" normalizeH="0" baseline="0" noProof="0">
                <a:ln>
                  <a:noFill/>
                </a:ln>
                <a:solidFill>
                  <a:srgbClr val="000000"/>
                </a:solidFill>
                <a:effectLst/>
                <a:uLnTx/>
                <a:uFillTx/>
                <a:latin typeface="Avenir Next LT Pro"/>
                <a:ea typeface="+mn-ea"/>
                <a:cs typeface="+mn-cs"/>
              </a:rPr>
              <a:t>Opdracht</a:t>
            </a:r>
            <a:endParaRPr kumimoji="0" lang="nl-NL" altLang="nl-NL" sz="1400" b="0" i="0" u="none" strike="noStrike" kern="1200" cap="none" spc="0" normalizeH="0" baseline="0" noProof="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nl-NL" sz="16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Zet een community op rond een thema. Die community ga je mobiliseren door een bijeenkomst waarin je informatie ophaalt over de behoeftes en belangen. Voor het organiseren van de bijeenkomst schrijf je een projectplan. De informatie die je ophaalt tijdens de bijeenkomst verwerk je in een wensenkaart. </a:t>
            </a:r>
          </a:p>
        </p:txBody>
      </p:sp>
      <p:sp>
        <p:nvSpPr>
          <p:cNvPr id="17" name="Rechthoek 16"/>
          <p:cNvSpPr/>
          <p:nvPr/>
        </p:nvSpPr>
        <p:spPr>
          <a:xfrm>
            <a:off x="10136183" y="6216646"/>
            <a:ext cx="193674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IBS-SEM-DCV-W42</a:t>
            </a:r>
            <a:endParaRPr kumimoji="0" lang="nl-NL" sz="1800" b="0" i="0" u="none" strike="noStrike" kern="1200" cap="none" spc="0" normalizeH="0" baseline="0" noProof="0">
              <a:ln>
                <a:noFill/>
              </a:ln>
              <a:solidFill>
                <a:srgbClr val="FFFFFF">
                  <a:lumMod val="50000"/>
                </a:srgbClr>
              </a:solidFill>
              <a:effectLst/>
              <a:uLnTx/>
              <a:uFillTx/>
              <a:latin typeface="Avenir Next LT Pro"/>
              <a:ea typeface="+mn-ea"/>
              <a:cs typeface="+mn-cs"/>
            </a:endParaRPr>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34955" y="3849601"/>
            <a:ext cx="2743200" cy="2505456"/>
          </a:xfrm>
          <a:prstGeom prst="rect">
            <a:avLst/>
          </a:prstGeom>
        </p:spPr>
      </p:pic>
    </p:spTree>
    <p:extLst>
      <p:ext uri="{BB962C8B-B14F-4D97-AF65-F5344CB8AC3E}">
        <p14:creationId xmlns:p14="http://schemas.microsoft.com/office/powerpoint/2010/main" val="3491648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DB7A4D-11AC-4781-ABED-C83AA86176AA}"/>
              </a:ext>
            </a:extLst>
          </p:cNvPr>
          <p:cNvSpPr>
            <a:spLocks noGrp="1"/>
          </p:cNvSpPr>
          <p:nvPr>
            <p:ph type="title"/>
          </p:nvPr>
        </p:nvSpPr>
        <p:spPr/>
        <p:txBody>
          <a:bodyPr/>
          <a:lstStyle/>
          <a:p>
            <a:r>
              <a:rPr lang="nl-NL"/>
              <a:t>IBS De Community Verbonden</a:t>
            </a:r>
          </a:p>
        </p:txBody>
      </p:sp>
      <p:sp>
        <p:nvSpPr>
          <p:cNvPr id="3" name="Tijdelijke aanduiding voor inhoud 2">
            <a:extLst>
              <a:ext uri="{FF2B5EF4-FFF2-40B4-BE49-F238E27FC236}">
                <a16:creationId xmlns:a16="http://schemas.microsoft.com/office/drawing/2014/main" id="{FF749B24-0806-4007-A50C-D990250A6A29}"/>
              </a:ext>
            </a:extLst>
          </p:cNvPr>
          <p:cNvSpPr>
            <a:spLocks noGrp="1"/>
          </p:cNvSpPr>
          <p:nvPr>
            <p:ph idx="1"/>
          </p:nvPr>
        </p:nvSpPr>
        <p:spPr/>
        <p:txBody>
          <a:bodyPr vert="horz" lIns="91440" tIns="45720" rIns="91440" bIns="45720" rtlCol="0" anchor="t">
            <a:normAutofit fontScale="70000" lnSpcReduction="20000"/>
          </a:bodyPr>
          <a:lstStyle/>
          <a:p>
            <a:pPr marL="0" indent="0">
              <a:buNone/>
            </a:pPr>
            <a:r>
              <a:rPr lang="nl-NL" i="1">
                <a:ea typeface="+mn-lt"/>
                <a:cs typeface="+mn-lt"/>
              </a:rPr>
              <a:t>Je gaat met een groepje medestudenten een </a:t>
            </a:r>
            <a:r>
              <a:rPr lang="nl-NL" b="1" i="1">
                <a:ea typeface="+mn-lt"/>
                <a:cs typeface="+mn-lt"/>
              </a:rPr>
              <a:t>community </a:t>
            </a:r>
            <a:r>
              <a:rPr lang="nl-NL" i="1">
                <a:ea typeface="+mn-lt"/>
                <a:cs typeface="+mn-lt"/>
              </a:rPr>
              <a:t>opstarten. Startpunt is een groepje mensen dat iets wil doen met een </a:t>
            </a:r>
            <a:r>
              <a:rPr lang="nl-NL" b="1" i="1">
                <a:ea typeface="+mn-lt"/>
                <a:cs typeface="+mn-lt"/>
              </a:rPr>
              <a:t>maatschappelijk belangrijk thema</a:t>
            </a:r>
            <a:r>
              <a:rPr lang="nl-NL" i="1">
                <a:ea typeface="+mn-lt"/>
                <a:cs typeface="+mn-lt"/>
              </a:rPr>
              <a:t>. Jullie gaan hen adviseren in het </a:t>
            </a:r>
            <a:r>
              <a:rPr lang="nl-NL" b="1" i="1">
                <a:ea typeface="+mn-lt"/>
                <a:cs typeface="+mn-lt"/>
              </a:rPr>
              <a:t>bouwen van een community</a:t>
            </a:r>
            <a:r>
              <a:rPr lang="nl-NL" i="1">
                <a:ea typeface="+mn-lt"/>
                <a:cs typeface="+mn-lt"/>
              </a:rPr>
              <a:t> rond dat thema. Door o.a. onderzoek te doen naar ontwikkelingen op dat gebied, een </a:t>
            </a:r>
            <a:r>
              <a:rPr lang="nl-NL" b="1" i="1">
                <a:ea typeface="+mn-lt"/>
                <a:cs typeface="+mn-lt"/>
              </a:rPr>
              <a:t>stakeholders analyse</a:t>
            </a:r>
            <a:r>
              <a:rPr lang="nl-NL" i="1">
                <a:ea typeface="+mn-lt"/>
                <a:cs typeface="+mn-lt"/>
              </a:rPr>
              <a:t> te maken, expertise over het </a:t>
            </a:r>
            <a:r>
              <a:rPr lang="nl-NL" b="1" i="1">
                <a:ea typeface="+mn-lt"/>
                <a:cs typeface="+mn-lt"/>
              </a:rPr>
              <a:t>onderwerp </a:t>
            </a:r>
            <a:r>
              <a:rPr lang="nl-NL" i="1">
                <a:ea typeface="+mn-lt"/>
                <a:cs typeface="+mn-lt"/>
              </a:rPr>
              <a:t>te geven en door mensen te vinden die mee willen doen, ga je met en voor die initiatiefnemers aan de slag. In 8 weken tijd werk je toe naar een </a:t>
            </a:r>
            <a:r>
              <a:rPr lang="nl-NL" b="1" i="1">
                <a:ea typeface="+mn-lt"/>
                <a:cs typeface="+mn-lt"/>
              </a:rPr>
              <a:t>plan voor de lange termijn </a:t>
            </a:r>
            <a:r>
              <a:rPr lang="nl-NL" i="1">
                <a:ea typeface="+mn-lt"/>
                <a:cs typeface="+mn-lt"/>
              </a:rPr>
              <a:t>voor die community. Een van de onderdelen van dat plan is een </a:t>
            </a:r>
            <a:r>
              <a:rPr lang="nl-NL" b="1" i="1">
                <a:ea typeface="+mn-lt"/>
                <a:cs typeface="+mn-lt"/>
              </a:rPr>
              <a:t>bijeenkomst</a:t>
            </a:r>
            <a:r>
              <a:rPr lang="nl-NL" i="1">
                <a:ea typeface="+mn-lt"/>
                <a:cs typeface="+mn-lt"/>
              </a:rPr>
              <a:t>. Dit kan een aftrapbijeenkomst zijn met geïnteresseerden of al echt een bijeenkomst om de leden van de community te binden. Die bijeenkomst gaan jullie ook echt </a:t>
            </a:r>
            <a:r>
              <a:rPr lang="nl-NL" b="1" i="1">
                <a:ea typeface="+mn-lt"/>
                <a:cs typeface="+mn-lt"/>
              </a:rPr>
              <a:t>organiseren en uitvoeren</a:t>
            </a:r>
            <a:r>
              <a:rPr lang="nl-NL" i="1">
                <a:ea typeface="+mn-lt"/>
                <a:cs typeface="+mn-lt"/>
              </a:rPr>
              <a:t>. Daarna geven jullie het stokje over en kan de community verder. Al jullie bevindingen, adviezen en dromen voor deze community vat je aan het einde samen in een zgn. </a:t>
            </a:r>
            <a:r>
              <a:rPr lang="nl-NL" b="1" i="1">
                <a:ea typeface="+mn-lt"/>
                <a:cs typeface="+mn-lt"/>
              </a:rPr>
              <a:t>Wensenkaart</a:t>
            </a:r>
            <a:r>
              <a:rPr lang="nl-NL" i="1">
                <a:ea typeface="+mn-lt"/>
                <a:cs typeface="+mn-lt"/>
              </a:rPr>
              <a:t>; dat is jullie cadeau aan de community. </a:t>
            </a:r>
            <a:endParaRPr lang="nl-NL"/>
          </a:p>
        </p:txBody>
      </p:sp>
    </p:spTree>
    <p:extLst>
      <p:ext uri="{BB962C8B-B14F-4D97-AF65-F5344CB8AC3E}">
        <p14:creationId xmlns:p14="http://schemas.microsoft.com/office/powerpoint/2010/main" val="214160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Tijdelijke aanduiding voor inhoud 3"/>
          <p:cNvPicPr>
            <a:picLocks noGrp="1" noChangeAspect="1"/>
          </p:cNvPicPr>
          <p:nvPr>
            <p:ph idx="1"/>
          </p:nvPr>
        </p:nvPicPr>
        <p:blipFill rotWithShape="1">
          <a:blip r:embed="rId2">
            <a:extLst>
              <a:ext uri="{28A0092B-C50C-407E-A947-70E740481C1C}">
                <a14:useLocalDpi xmlns:a14="http://schemas.microsoft.com/office/drawing/2010/main" val="0"/>
              </a:ext>
            </a:extLst>
          </a:blip>
          <a:srcRect t="13912" b="16871"/>
          <a:stretch/>
        </p:blipFill>
        <p:spPr>
          <a:xfrm>
            <a:off x="10567193" y="119928"/>
            <a:ext cx="1573213" cy="816428"/>
          </a:xfrm>
        </p:spPr>
      </p:pic>
      <p:sp>
        <p:nvSpPr>
          <p:cNvPr id="10244" name="Tekstvak 2"/>
          <p:cNvSpPr txBox="1">
            <a:spLocks noChangeArrowheads="1"/>
          </p:cNvSpPr>
          <p:nvPr/>
        </p:nvSpPr>
        <p:spPr bwMode="auto">
          <a:xfrm>
            <a:off x="2135189" y="1557338"/>
            <a:ext cx="792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nl-NL" altLang="nl-NL" sz="18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8" name="Rechthoek 7"/>
          <p:cNvSpPr/>
          <p:nvPr/>
        </p:nvSpPr>
        <p:spPr>
          <a:xfrm>
            <a:off x="0" y="0"/>
            <a:ext cx="31055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9" name="Rechthoek 8"/>
          <p:cNvSpPr/>
          <p:nvPr/>
        </p:nvSpPr>
        <p:spPr>
          <a:xfrm>
            <a:off x="310550" y="6607834"/>
            <a:ext cx="11881449" cy="249372"/>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3" name="Tekstvak 12"/>
          <p:cNvSpPr txBox="1"/>
          <p:nvPr/>
        </p:nvSpPr>
        <p:spPr>
          <a:xfrm>
            <a:off x="684707" y="1899191"/>
            <a:ext cx="5616013" cy="1077218"/>
          </a:xfrm>
          <a:prstGeom prst="rect">
            <a:avLst/>
          </a:prstGeom>
          <a:ln>
            <a:solidFill>
              <a:schemeClr val="accent1"/>
            </a:solidFill>
          </a:ln>
        </p:spPr>
        <p:style>
          <a:lnRef idx="2">
            <a:schemeClr val="accent5"/>
          </a:lnRef>
          <a:fillRef idx="1">
            <a:schemeClr val="lt1"/>
          </a:fillRef>
          <a:effectRef idx="0">
            <a:schemeClr val="accent5"/>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1" i="0" u="none" strike="noStrike" kern="1200" cap="none" spc="0" normalizeH="0" baseline="0" noProof="0">
                <a:ln>
                  <a:noFill/>
                </a:ln>
                <a:solidFill>
                  <a:srgbClr val="000000"/>
                </a:solidFill>
                <a:effectLst/>
                <a:uLnTx/>
                <a:uFillTx/>
                <a:latin typeface="Avenir Next LT Pro"/>
                <a:ea typeface="+mn-ea"/>
                <a:cs typeface="+mn-cs"/>
              </a:rPr>
              <a:t>Toetsen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Dit IBS wordt afgerond met 3 </a:t>
            </a:r>
            <a:r>
              <a:rPr kumimoji="0" lang="nl-NL" sz="1600" b="0" i="0" u="none" strike="noStrike" kern="1200" cap="none" spc="0" normalizeH="0" baseline="0" noProof="0" err="1">
                <a:ln>
                  <a:noFill/>
                </a:ln>
                <a:solidFill>
                  <a:srgbClr val="000000"/>
                </a:solidFill>
                <a:effectLst/>
                <a:uLnTx/>
                <a:uFillTx/>
                <a:latin typeface="Avenir Next LT Pro"/>
                <a:ea typeface="+mn-ea"/>
                <a:cs typeface="+mn-cs"/>
              </a:rPr>
              <a:t>toetsmomenten</a:t>
            </a:r>
            <a:r>
              <a:rPr kumimoji="0" lang="nl-NL" sz="1600" b="0" i="0" u="none" strike="noStrike" kern="1200" cap="none" spc="0" normalizeH="0" baseline="0" noProof="0">
                <a:ln>
                  <a:noFill/>
                </a:ln>
                <a:solidFill>
                  <a:srgbClr val="000000"/>
                </a:solidFill>
                <a:effectLst/>
                <a:uLnTx/>
                <a:uFillTx/>
                <a:latin typeface="Avenir Next LT Pro"/>
                <a:ea typeface="+mn-ea"/>
                <a:cs typeface="+mn-cs"/>
              </a:rPr>
              <a:t>: kennistoets, projectplan en wensenkaart. In onderstaande tabel is een overzicht van de toetsen weergegeven. </a:t>
            </a:r>
          </a:p>
        </p:txBody>
      </p:sp>
      <p:sp>
        <p:nvSpPr>
          <p:cNvPr id="17" name="Tekstvak 16"/>
          <p:cNvSpPr txBox="1"/>
          <p:nvPr/>
        </p:nvSpPr>
        <p:spPr>
          <a:xfrm>
            <a:off x="6674876" y="1900696"/>
            <a:ext cx="4678922" cy="3785652"/>
          </a:xfrm>
          <a:prstGeom prst="rect">
            <a:avLst/>
          </a:prstGeom>
          <a:ln/>
        </p:spPr>
        <p:style>
          <a:lnRef idx="2">
            <a:schemeClr val="accent5"/>
          </a:lnRef>
          <a:fillRef idx="1">
            <a:schemeClr val="lt1"/>
          </a:fillRef>
          <a:effectRef idx="0">
            <a:schemeClr val="accent5"/>
          </a:effectRef>
          <a:fontRef idx="minor">
            <a:schemeClr val="dk1"/>
          </a:fontRef>
        </p:style>
        <p:txBody>
          <a:bodyPr wrap="square"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600" b="1" i="0" u="none" strike="noStrike" kern="1200" cap="none" spc="0" normalizeH="0" baseline="0" noProof="0">
                <a:ln>
                  <a:noFill/>
                </a:ln>
                <a:solidFill>
                  <a:srgbClr val="000000"/>
                </a:solidFill>
                <a:effectLst/>
                <a:uLnTx/>
                <a:uFillTx/>
                <a:latin typeface="Avenir Next LT Pro"/>
                <a:ea typeface="+mn-ea"/>
                <a:cs typeface="+mn-cs"/>
              </a:rPr>
              <a:t>Leerdoelen bij dit IBS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Je kunt de basisbegrippen behorende bij het IBS uitleggen en toepassen. </a:t>
            </a:r>
            <a:endParaRPr kumimoji="0" lang="nl-NL" sz="1600" b="0" i="0" u="none" strike="noStrike" kern="1200" cap="none" spc="0" normalizeH="0" baseline="0" noProof="0">
              <a:ln>
                <a:noFill/>
              </a:ln>
              <a:solidFill>
                <a:srgbClr val="000000"/>
              </a:solidFill>
              <a:effectLst/>
              <a:uLnTx/>
              <a:uFillTx/>
              <a:latin typeface="Avenir Next LT Pro"/>
              <a:ea typeface="+mn-ea"/>
              <a:cs typeface="Calibri"/>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Je kunt een community met bijbehorende stakeholders in kaart brengen.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Je kunt een community analyseren op het gebied van actuele en urgente thema’s.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Je kunt wensen van de verschillende stakeholders verzamelen.</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Je kunt de wensen van de wensen van de community in kaart brengen in een wensenkaart.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0" lang="nl-NL" sz="1600" b="0" i="0" u="none" strike="noStrike" kern="1200" cap="none" spc="0" normalizeH="0" baseline="0" noProof="0">
                <a:ln>
                  <a:noFill/>
                </a:ln>
                <a:solidFill>
                  <a:srgbClr val="000000"/>
                </a:solidFill>
                <a:effectLst/>
                <a:uLnTx/>
                <a:uFillTx/>
                <a:latin typeface="Avenir Next LT Pro"/>
                <a:ea typeface="+mn-ea"/>
                <a:cs typeface="+mn-cs"/>
              </a:rPr>
              <a:t>Je kunt een bijeenkomst rondom een thema organiseren.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600" b="0" i="0" u="none" strike="noStrike" kern="1200" cap="none" spc="0" normalizeH="0" baseline="0" noProof="0">
              <a:ln>
                <a:noFill/>
              </a:ln>
              <a:solidFill>
                <a:srgbClr val="000000"/>
              </a:solidFill>
              <a:effectLst/>
              <a:uLnTx/>
              <a:uFillTx/>
              <a:latin typeface="Avenir Next LT Pro"/>
              <a:ea typeface="+mn-ea"/>
              <a:cs typeface="+mn-cs"/>
            </a:endParaRPr>
          </a:p>
        </p:txBody>
      </p:sp>
      <p:graphicFrame>
        <p:nvGraphicFramePr>
          <p:cNvPr id="6" name="Tabel 5"/>
          <p:cNvGraphicFramePr>
            <a:graphicFrameLocks noGrp="1"/>
          </p:cNvGraphicFramePr>
          <p:nvPr/>
        </p:nvGraphicFramePr>
        <p:xfrm>
          <a:off x="684707" y="3351526"/>
          <a:ext cx="5616013" cy="2865120"/>
        </p:xfrm>
        <a:graphic>
          <a:graphicData uri="http://schemas.openxmlformats.org/drawingml/2006/table">
            <a:tbl>
              <a:tblPr firstRow="1" bandRow="1">
                <a:tableStyleId>{5940675A-B579-460E-94D1-54222C63F5DA}</a:tableStyleId>
              </a:tblPr>
              <a:tblGrid>
                <a:gridCol w="1413345">
                  <a:extLst>
                    <a:ext uri="{9D8B030D-6E8A-4147-A177-3AD203B41FA5}">
                      <a16:colId xmlns:a16="http://schemas.microsoft.com/office/drawing/2014/main" val="2948095846"/>
                    </a:ext>
                  </a:extLst>
                </a:gridCol>
                <a:gridCol w="1243899">
                  <a:extLst>
                    <a:ext uri="{9D8B030D-6E8A-4147-A177-3AD203B41FA5}">
                      <a16:colId xmlns:a16="http://schemas.microsoft.com/office/drawing/2014/main" val="2488055331"/>
                    </a:ext>
                  </a:extLst>
                </a:gridCol>
                <a:gridCol w="1435365">
                  <a:extLst>
                    <a:ext uri="{9D8B030D-6E8A-4147-A177-3AD203B41FA5}">
                      <a16:colId xmlns:a16="http://schemas.microsoft.com/office/drawing/2014/main" val="2935927962"/>
                    </a:ext>
                  </a:extLst>
                </a:gridCol>
                <a:gridCol w="1523404">
                  <a:extLst>
                    <a:ext uri="{9D8B030D-6E8A-4147-A177-3AD203B41FA5}">
                      <a16:colId xmlns:a16="http://schemas.microsoft.com/office/drawing/2014/main" val="22746699"/>
                    </a:ext>
                  </a:extLst>
                </a:gridCol>
              </a:tblGrid>
              <a:tr h="237369">
                <a:tc>
                  <a:txBody>
                    <a:bodyPr/>
                    <a:lstStyle/>
                    <a:p>
                      <a:r>
                        <a:rPr lang="nl-NL" sz="1400" b="1"/>
                        <a:t>Toetsen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Kennistoets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Projectplan</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Wensenkaart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53968079"/>
                  </a:ext>
                </a:extLst>
              </a:tr>
              <a:tr h="237369">
                <a:tc>
                  <a:txBody>
                    <a:bodyPr/>
                    <a:lstStyle/>
                    <a:p>
                      <a:r>
                        <a:rPr lang="nl-NL" sz="1400" b="1"/>
                        <a:t>Bijbehorende</a:t>
                      </a:r>
                      <a:r>
                        <a:rPr lang="nl-NL" sz="1400" b="1" baseline="0"/>
                        <a:t> leerdoelen</a:t>
                      </a:r>
                      <a:endParaRPr lang="nl-NL" sz="1400" b="1"/>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1</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2</a:t>
                      </a:r>
                      <a:r>
                        <a:rPr lang="nl-NL" sz="1400" baseline="0"/>
                        <a:t>, 3, 4, 6</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Nr. 5</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791618041"/>
                  </a:ext>
                </a:extLst>
              </a:tr>
              <a:tr h="237369">
                <a:tc>
                  <a:txBody>
                    <a:bodyPr/>
                    <a:lstStyle/>
                    <a:p>
                      <a:r>
                        <a:rPr lang="nl-NL" sz="1400" b="1"/>
                        <a:t>Duur toets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 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3842235"/>
                  </a:ext>
                </a:extLst>
              </a:tr>
              <a:tr h="237369">
                <a:tc>
                  <a:txBody>
                    <a:bodyPr/>
                    <a:lstStyle/>
                    <a:p>
                      <a:r>
                        <a:rPr lang="nl-NL" sz="1400" b="1"/>
                        <a:t>Weging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2x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1x</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240098924"/>
                  </a:ext>
                </a:extLst>
              </a:tr>
              <a:tr h="237369">
                <a:tc>
                  <a:txBody>
                    <a:bodyPr/>
                    <a:lstStyle/>
                    <a:p>
                      <a:r>
                        <a:rPr lang="nl-NL" sz="1400" b="1"/>
                        <a:t>Cesuur</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66% =</a:t>
                      </a:r>
                      <a:r>
                        <a:rPr lang="nl-NL" sz="1400" baseline="0"/>
                        <a:t>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60%</a:t>
                      </a:r>
                      <a:r>
                        <a:rPr lang="nl-NL" sz="1400" baseline="0"/>
                        <a:t> = 5,5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4082749802"/>
                  </a:ext>
                </a:extLst>
              </a:tr>
              <a:tr h="237369">
                <a:tc>
                  <a:txBody>
                    <a:bodyPr/>
                    <a:lstStyle/>
                    <a:p>
                      <a:r>
                        <a:rPr lang="nl-NL" sz="1400" b="1"/>
                        <a:t>Resultaat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400"/>
                        <a:t>Cijfer 1-10 </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162987609"/>
                  </a:ext>
                </a:extLst>
              </a:tr>
              <a:tr h="237369">
                <a:tc>
                  <a:txBody>
                    <a:bodyPr/>
                    <a:lstStyle/>
                    <a:p>
                      <a:r>
                        <a:rPr lang="nl-NL" sz="1400" b="1"/>
                        <a:t>Plaats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School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n.v.t.</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55509403"/>
                  </a:ext>
                </a:extLst>
              </a:tr>
              <a:tr h="237369">
                <a:tc>
                  <a:txBody>
                    <a:bodyPr/>
                    <a:lstStyle/>
                    <a:p>
                      <a:r>
                        <a:rPr lang="nl-NL" sz="1400" b="1"/>
                        <a:t>Samenwerking</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r>
                        <a:rPr lang="nl-NL" sz="1400" baseline="0"/>
                        <a:t> </a:t>
                      </a:r>
                      <a:endParaRPr lang="nl-NL" sz="1400"/>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Groep</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r>
                        <a:rPr lang="nl-NL" sz="1400"/>
                        <a:t>Individueel</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023246985"/>
                  </a:ext>
                </a:extLst>
              </a:tr>
            </a:tbl>
          </a:graphicData>
        </a:graphic>
      </p:graphicFrame>
      <p:sp>
        <p:nvSpPr>
          <p:cNvPr id="12" name="Rechthoek 11"/>
          <p:cNvSpPr/>
          <p:nvPr/>
        </p:nvSpPr>
        <p:spPr>
          <a:xfrm>
            <a:off x="10136183" y="6216646"/>
            <a:ext cx="1936749" cy="369332"/>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IBS-SEM-DCV-W42</a:t>
            </a:r>
            <a:endParaRPr kumimoji="0" lang="nl-NL" sz="1800" b="0" i="0" u="none" strike="noStrike" kern="1200" cap="none" spc="0" normalizeH="0" baseline="0" noProof="0">
              <a:ln>
                <a:noFill/>
              </a:ln>
              <a:solidFill>
                <a:srgbClr val="FFFFFF">
                  <a:lumMod val="50000"/>
                </a:srgbClr>
              </a:solidFill>
              <a:effectLst/>
              <a:uLnTx/>
              <a:uFillTx/>
              <a:latin typeface="Avenir Next LT Pro"/>
              <a:ea typeface="+mn-ea"/>
              <a:cs typeface="+mn-cs"/>
            </a:endParaRPr>
          </a:p>
        </p:txBody>
      </p:sp>
      <p:sp>
        <p:nvSpPr>
          <p:cNvPr id="14" name="Titel 1"/>
          <p:cNvSpPr>
            <a:spLocks noGrp="1"/>
          </p:cNvSpPr>
          <p:nvPr>
            <p:ph type="title"/>
          </p:nvPr>
        </p:nvSpPr>
        <p:spPr/>
        <p:txBody>
          <a:bodyPr>
            <a:normAutofit/>
          </a:bodyPr>
          <a:lstStyle/>
          <a:p>
            <a:r>
              <a:rPr lang="nl-NL"/>
              <a:t>IBS De community verbonden</a:t>
            </a:r>
            <a:br>
              <a:rPr lang="nl-NL"/>
            </a:br>
            <a:r>
              <a:rPr lang="nl-NL" sz="3600" i="1"/>
              <a:t>Specialisatie Water en energie</a:t>
            </a:r>
          </a:p>
        </p:txBody>
      </p:sp>
    </p:spTree>
    <p:extLst>
      <p:ext uri="{BB962C8B-B14F-4D97-AF65-F5344CB8AC3E}">
        <p14:creationId xmlns:p14="http://schemas.microsoft.com/office/powerpoint/2010/main" val="2052387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2468898-5A6E-4D55-85EC-308E785EE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2" name="Titel 1">
            <a:extLst>
              <a:ext uri="{FF2B5EF4-FFF2-40B4-BE49-F238E27FC236}">
                <a16:creationId xmlns:a16="http://schemas.microsoft.com/office/drawing/2014/main" id="{CAB9867E-D5A2-45B5-B5C3-259877F0E655}"/>
              </a:ext>
            </a:extLst>
          </p:cNvPr>
          <p:cNvSpPr>
            <a:spLocks noGrp="1"/>
          </p:cNvSpPr>
          <p:nvPr>
            <p:ph type="title"/>
          </p:nvPr>
        </p:nvSpPr>
        <p:spPr>
          <a:xfrm>
            <a:off x="1199294" y="469329"/>
            <a:ext cx="10451600" cy="1106424"/>
          </a:xfrm>
          <a:solidFill>
            <a:schemeClr val="accent6">
              <a:lumMod val="20000"/>
              <a:lumOff val="80000"/>
            </a:schemeClr>
          </a:solidFill>
        </p:spPr>
        <p:txBody>
          <a:bodyPr>
            <a:normAutofit/>
          </a:bodyPr>
          <a:lstStyle/>
          <a:p>
            <a:r>
              <a:rPr lang="nl-NL" sz="3600"/>
              <a:t>Leerarrangementen</a:t>
            </a:r>
          </a:p>
        </p:txBody>
      </p:sp>
      <p:sp>
        <p:nvSpPr>
          <p:cNvPr id="11" name="Rectangle 10">
            <a:extLst>
              <a:ext uri="{FF2B5EF4-FFF2-40B4-BE49-F238E27FC236}">
                <a16:creationId xmlns:a16="http://schemas.microsoft.com/office/drawing/2014/main" id="{3E23A947-2D45-4208-AE2B-64948C87A3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9845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E5BBB0F9-6A59-4D02-A9C7-A2D6516684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3801" y="1721922"/>
            <a:ext cx="4218432" cy="4520560"/>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Afbeelding 4">
            <a:extLst>
              <a:ext uri="{FF2B5EF4-FFF2-40B4-BE49-F238E27FC236}">
                <a16:creationId xmlns:a16="http://schemas.microsoft.com/office/drawing/2014/main" id="{29365052-C554-4326-8599-F0D4537AAEC8}"/>
              </a:ext>
            </a:extLst>
          </p:cNvPr>
          <p:cNvPicPr>
            <a:picLocks noChangeAspect="1"/>
          </p:cNvPicPr>
          <p:nvPr/>
        </p:nvPicPr>
        <p:blipFill rotWithShape="1">
          <a:blip r:embed="rId2"/>
          <a:srcRect l="2680" t="2712" r="5294" b="2714"/>
          <a:stretch/>
        </p:blipFill>
        <p:spPr>
          <a:xfrm>
            <a:off x="1199294" y="1873997"/>
            <a:ext cx="4826938" cy="3345944"/>
          </a:xfrm>
          <a:prstGeom prst="rect">
            <a:avLst/>
          </a:prstGeom>
        </p:spPr>
      </p:pic>
      <p:pic>
        <p:nvPicPr>
          <p:cNvPr id="4" name="Afbeelding 3" descr="Afbeelding met tekening, computer&#10;&#10;Automatisch gegenereerde beschrijving">
            <a:extLst>
              <a:ext uri="{FF2B5EF4-FFF2-40B4-BE49-F238E27FC236}">
                <a16:creationId xmlns:a16="http://schemas.microsoft.com/office/drawing/2014/main" id="{12E205E5-18A7-444E-9C44-DD0D4DF41F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77141" y="1873997"/>
            <a:ext cx="3581882" cy="3581882"/>
          </a:xfrm>
          <a:prstGeom prst="rect">
            <a:avLst/>
          </a:prstGeom>
        </p:spPr>
      </p:pic>
    </p:spTree>
    <p:extLst>
      <p:ext uri="{BB962C8B-B14F-4D97-AF65-F5344CB8AC3E}">
        <p14:creationId xmlns:p14="http://schemas.microsoft.com/office/powerpoint/2010/main" val="4109748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6639FF-A8E1-4800-97D2-66C8CC7A29FB}"/>
              </a:ext>
            </a:extLst>
          </p:cNvPr>
          <p:cNvSpPr>
            <a:spLocks noGrp="1"/>
          </p:cNvSpPr>
          <p:nvPr>
            <p:ph type="title"/>
          </p:nvPr>
        </p:nvSpPr>
        <p:spPr>
          <a:xfrm>
            <a:off x="1115567" y="548640"/>
            <a:ext cx="10329843" cy="1179576"/>
          </a:xfrm>
          <a:solidFill>
            <a:schemeClr val="accent6">
              <a:lumMod val="20000"/>
              <a:lumOff val="80000"/>
            </a:schemeClr>
          </a:solidFill>
        </p:spPr>
        <p:txBody>
          <a:bodyPr/>
          <a:lstStyle/>
          <a:p>
            <a:r>
              <a:rPr lang="nl-NL"/>
              <a:t>Fasen in het IBS</a:t>
            </a:r>
          </a:p>
        </p:txBody>
      </p:sp>
      <p:pic>
        <p:nvPicPr>
          <p:cNvPr id="4" name="Tijdelijke aanduiding voor inhoud 3">
            <a:extLst>
              <a:ext uri="{FF2B5EF4-FFF2-40B4-BE49-F238E27FC236}">
                <a16:creationId xmlns:a16="http://schemas.microsoft.com/office/drawing/2014/main" id="{1837CB1D-12C9-4190-8655-B3354B6D8939}"/>
              </a:ext>
            </a:extLst>
          </p:cNvPr>
          <p:cNvPicPr>
            <a:picLocks noGrp="1" noChangeAspect="1"/>
          </p:cNvPicPr>
          <p:nvPr>
            <p:ph idx="1"/>
          </p:nvPr>
        </p:nvPicPr>
        <p:blipFill rotWithShape="1">
          <a:blip r:embed="rId2"/>
          <a:srcRect l="-1" r="49669"/>
          <a:stretch/>
        </p:blipFill>
        <p:spPr>
          <a:xfrm>
            <a:off x="1076131" y="1906564"/>
            <a:ext cx="7734325" cy="2170136"/>
          </a:xfrm>
          <a:prstGeom prst="rect">
            <a:avLst/>
          </a:prstGeom>
        </p:spPr>
      </p:pic>
      <p:pic>
        <p:nvPicPr>
          <p:cNvPr id="5" name="Afbeelding 4">
            <a:extLst>
              <a:ext uri="{FF2B5EF4-FFF2-40B4-BE49-F238E27FC236}">
                <a16:creationId xmlns:a16="http://schemas.microsoft.com/office/drawing/2014/main" id="{B2D59E17-ED4D-4DF4-A8C1-DC8E2F4E8410}"/>
              </a:ext>
            </a:extLst>
          </p:cNvPr>
          <p:cNvPicPr>
            <a:picLocks noChangeAspect="1"/>
          </p:cNvPicPr>
          <p:nvPr/>
        </p:nvPicPr>
        <p:blipFill rotWithShape="1">
          <a:blip r:embed="rId3"/>
          <a:srcRect l="50124"/>
          <a:stretch/>
        </p:blipFill>
        <p:spPr>
          <a:xfrm>
            <a:off x="1332692" y="3981441"/>
            <a:ext cx="7676107" cy="2170136"/>
          </a:xfrm>
          <a:prstGeom prst="rect">
            <a:avLst/>
          </a:prstGeom>
        </p:spPr>
      </p:pic>
    </p:spTree>
    <p:extLst>
      <p:ext uri="{BB962C8B-B14F-4D97-AF65-F5344CB8AC3E}">
        <p14:creationId xmlns:p14="http://schemas.microsoft.com/office/powerpoint/2010/main" val="875789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E4EB1734-0778-4C93-8253-B9220371C697}"/>
              </a:ext>
            </a:extLst>
          </p:cNvPr>
          <p:cNvSpPr txBox="1"/>
          <p:nvPr/>
        </p:nvSpPr>
        <p:spPr>
          <a:xfrm>
            <a:off x="691794" y="1149361"/>
            <a:ext cx="8976188" cy="480131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Dinsdag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Maatschappelijke ontwikkelingen rond het thema van jullie community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Stakeholders analyse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Voorbereiden van gesprek met opdrachtgever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Woensdag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Gesprekken met opdrachtgever?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Werken aan projectfase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Welke research moeten jullie nog doen? Vandaag ruimte voor fieldresearch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Informatie over en voorbereiden van presentatie a.s. maandag over fase 1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Donderdag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Kwaliteitsbewaking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Verwerken in jullie projectplan en verder werken en verwerken.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000000"/>
              </a:solidFill>
              <a:effectLst/>
              <a:uLnTx/>
              <a:uFillTx/>
              <a:latin typeface="Avenir Next LT Pro"/>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Vrijdag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000000"/>
                </a:solidFill>
                <a:effectLst/>
                <a:uLnTx/>
                <a:uFillTx/>
                <a:latin typeface="Avenir Next LT Pro"/>
                <a:ea typeface="+mn-ea"/>
                <a:cs typeface="+mn-cs"/>
              </a:rPr>
              <a:t>Afmaken van projectfase 1 inclusief Kwaliteitsbewaking, afmaken van presentatie. </a:t>
            </a:r>
          </a:p>
        </p:txBody>
      </p:sp>
      <p:sp>
        <p:nvSpPr>
          <p:cNvPr id="3" name="Tekstvak 2">
            <a:extLst>
              <a:ext uri="{FF2B5EF4-FFF2-40B4-BE49-F238E27FC236}">
                <a16:creationId xmlns:a16="http://schemas.microsoft.com/office/drawing/2014/main" id="{08C62C31-BCAF-47D0-906D-69A515EEE908}"/>
              </a:ext>
            </a:extLst>
          </p:cNvPr>
          <p:cNvSpPr txBox="1"/>
          <p:nvPr/>
        </p:nvSpPr>
        <p:spPr>
          <a:xfrm>
            <a:off x="691794" y="445660"/>
            <a:ext cx="4828853" cy="461665"/>
          </a:xfrm>
          <a:prstGeom prst="rect">
            <a:avLst/>
          </a:prstGeom>
          <a:solidFill>
            <a:schemeClr val="accent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a:ln>
                  <a:noFill/>
                </a:ln>
                <a:solidFill>
                  <a:srgbClr val="000000"/>
                </a:solidFill>
                <a:effectLst/>
                <a:uLnTx/>
                <a:uFillTx/>
                <a:latin typeface="Avenir Next LT Pro"/>
                <a:ea typeface="+mn-ea"/>
                <a:cs typeface="+mn-cs"/>
              </a:rPr>
              <a:t>Deze week: </a:t>
            </a:r>
          </a:p>
        </p:txBody>
      </p:sp>
      <p:sp>
        <p:nvSpPr>
          <p:cNvPr id="4" name="Pijl: links 3">
            <a:extLst>
              <a:ext uri="{FF2B5EF4-FFF2-40B4-BE49-F238E27FC236}">
                <a16:creationId xmlns:a16="http://schemas.microsoft.com/office/drawing/2014/main" id="{9B5794D6-C02A-4447-B5F6-584C252A4F2A}"/>
              </a:ext>
            </a:extLst>
          </p:cNvPr>
          <p:cNvSpPr/>
          <p:nvPr/>
        </p:nvSpPr>
        <p:spPr>
          <a:xfrm>
            <a:off x="6495796" y="1780612"/>
            <a:ext cx="4998355" cy="142421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srgbClr val="FFFFFF"/>
                </a:solidFill>
                <a:effectLst/>
                <a:uLnTx/>
                <a:uFillTx/>
                <a:latin typeface="Avenir Next LT Pro"/>
                <a:ea typeface="+mn-ea"/>
                <a:cs typeface="+mn-cs"/>
              </a:rPr>
              <a:t>Studenten SW vertrekken om 11.45 naar bijeenkomst AVANS  </a:t>
            </a:r>
          </a:p>
        </p:txBody>
      </p:sp>
    </p:spTree>
    <p:extLst>
      <p:ext uri="{BB962C8B-B14F-4D97-AF65-F5344CB8AC3E}">
        <p14:creationId xmlns:p14="http://schemas.microsoft.com/office/powerpoint/2010/main" val="530668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D2CDD4-3B21-44BA-BB4B-A906275CE906}"/>
              </a:ext>
            </a:extLst>
          </p:cNvPr>
          <p:cNvSpPr>
            <a:spLocks noGrp="1"/>
          </p:cNvSpPr>
          <p:nvPr>
            <p:ph type="ctrTitle"/>
          </p:nvPr>
        </p:nvSpPr>
        <p:spPr>
          <a:solidFill>
            <a:schemeClr val="accent6">
              <a:lumMod val="20000"/>
              <a:lumOff val="80000"/>
            </a:schemeClr>
          </a:solidFill>
        </p:spPr>
        <p:txBody>
          <a:bodyPr/>
          <a:lstStyle/>
          <a:p>
            <a:r>
              <a:rPr lang="nl-NL"/>
              <a:t>Maatschappelijke ontwikkelingen </a:t>
            </a:r>
          </a:p>
        </p:txBody>
      </p:sp>
      <p:sp>
        <p:nvSpPr>
          <p:cNvPr id="3" name="Ondertitel 2">
            <a:extLst>
              <a:ext uri="{FF2B5EF4-FFF2-40B4-BE49-F238E27FC236}">
                <a16:creationId xmlns:a16="http://schemas.microsoft.com/office/drawing/2014/main" id="{01B35168-5CA8-4F46-A53F-4DA5B862917F}"/>
              </a:ext>
            </a:extLst>
          </p:cNvPr>
          <p:cNvSpPr>
            <a:spLocks noGrp="1"/>
          </p:cNvSpPr>
          <p:nvPr>
            <p:ph type="subTitle" idx="1"/>
          </p:nvPr>
        </p:nvSpPr>
        <p:spPr/>
        <p:txBody>
          <a:bodyPr/>
          <a:lstStyle/>
          <a:p>
            <a:r>
              <a:rPr lang="nl-NL"/>
              <a:t>Aansluitend bij jullie onderwerpen </a:t>
            </a:r>
          </a:p>
        </p:txBody>
      </p:sp>
    </p:spTree>
    <p:extLst>
      <p:ext uri="{BB962C8B-B14F-4D97-AF65-F5344CB8AC3E}">
        <p14:creationId xmlns:p14="http://schemas.microsoft.com/office/powerpoint/2010/main" val="3005605636"/>
      </p:ext>
    </p:extLst>
  </p:cSld>
  <p:clrMapOvr>
    <a:masterClrMapping/>
  </p:clrMapOvr>
</p:sld>
</file>

<file path=ppt/theme/theme1.xml><?xml version="1.0" encoding="utf-8"?>
<a:theme xmlns:a="http://schemas.openxmlformats.org/drawingml/2006/main" name="AccentBoxVTI">
  <a:themeElements>
    <a:clrScheme name="AnalogousFromDarkSeedLeftStep">
      <a:dk1>
        <a:srgbClr val="000000"/>
      </a:dk1>
      <a:lt1>
        <a:srgbClr val="FFFFFF"/>
      </a:lt1>
      <a:dk2>
        <a:srgbClr val="41243B"/>
      </a:dk2>
      <a:lt2>
        <a:srgbClr val="E2E8E6"/>
      </a:lt2>
      <a:accent1>
        <a:srgbClr val="D13E79"/>
      </a:accent1>
      <a:accent2>
        <a:srgbClr val="C02DA5"/>
      </a:accent2>
      <a:accent3>
        <a:srgbClr val="AF3ED1"/>
      </a:accent3>
      <a:accent4>
        <a:srgbClr val="6C3DC5"/>
      </a:accent4>
      <a:accent5>
        <a:srgbClr val="424CD2"/>
      </a:accent5>
      <a:accent6>
        <a:srgbClr val="2D74C0"/>
      </a:accent6>
      <a:hlink>
        <a:srgbClr val="756CCE"/>
      </a:hlink>
      <a:folHlink>
        <a:srgbClr val="7F7F7F"/>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EDF7D83-0B75-41B4-8920-603B2F93ED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CCAECC-B165-4D75-860F-48FB84765E0F}">
  <ds:schemaRefs>
    <ds:schemaRef ds:uri="http://schemas.microsoft.com/sharepoint/v3/contenttype/forms"/>
  </ds:schemaRefs>
</ds:datastoreItem>
</file>

<file path=customXml/itemProps3.xml><?xml version="1.0" encoding="utf-8"?>
<ds:datastoreItem xmlns:ds="http://schemas.openxmlformats.org/officeDocument/2006/customXml" ds:itemID="{175AF1D9-D653-45B7-B53A-4F37BFCAF0B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TotalTime>
  <Words>982</Words>
  <Application>Microsoft Office PowerPoint</Application>
  <PresentationFormat>Breedbeeld</PresentationFormat>
  <Paragraphs>125</Paragraphs>
  <Slides>19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Arial</vt:lpstr>
      <vt:lpstr>Avenir Next LT Pro</vt:lpstr>
      <vt:lpstr>Calibri</vt:lpstr>
      <vt:lpstr>AccentBoxVTI</vt:lpstr>
      <vt:lpstr>De Community verbonden.</vt:lpstr>
      <vt:lpstr>Programma deze week! </vt:lpstr>
      <vt:lpstr>IBS De community verbonden Specialisatie Water en energie</vt:lpstr>
      <vt:lpstr>IBS De Community Verbonden</vt:lpstr>
      <vt:lpstr>IBS De community verbonden Specialisatie Water en energie</vt:lpstr>
      <vt:lpstr>Leerarrangementen</vt:lpstr>
      <vt:lpstr>Fasen in het IBS</vt:lpstr>
      <vt:lpstr>PowerPoint-presentatie</vt:lpstr>
      <vt:lpstr>Maatschappelijke ontwikkelingen </vt:lpstr>
      <vt:lpstr>PowerPoint-presentatie</vt:lpstr>
      <vt:lpstr>Stakeholdersanalyse</vt:lpstr>
      <vt:lpstr>Voor wie en met wie?</vt:lpstr>
      <vt:lpstr>PowerPoint-presentatie</vt:lpstr>
      <vt:lpstr>PowerPoint-presentatie</vt:lpstr>
      <vt:lpstr>PowerPoint-presentatie</vt:lpstr>
      <vt:lpstr>Voorbereiden gesprek opdrachtgever</vt:lpstr>
      <vt:lpstr>Research voor jullie community </vt:lpstr>
      <vt:lpstr>Verwerken in jullie eigen groep</vt:lpstr>
      <vt:lpstr>Dat was het voor vandaag!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Community verbonden.</dc:title>
  <dc:creator>Pascalle Cup</dc:creator>
  <cp:lastModifiedBy>Pascalle Cup</cp:lastModifiedBy>
  <cp:revision>1</cp:revision>
  <dcterms:created xsi:type="dcterms:W3CDTF">2020-02-11T09:33:33Z</dcterms:created>
  <dcterms:modified xsi:type="dcterms:W3CDTF">2020-02-11T09:36:04Z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